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86" r:id="rId3"/>
    <p:sldId id="287" r:id="rId4"/>
    <p:sldId id="288" r:id="rId5"/>
    <p:sldId id="292" r:id="rId6"/>
    <p:sldId id="289" r:id="rId7"/>
    <p:sldId id="294" r:id="rId8"/>
    <p:sldId id="293" r:id="rId9"/>
    <p:sldId id="285" r:id="rId10"/>
    <p:sldId id="290" r:id="rId11"/>
    <p:sldId id="295" r:id="rId12"/>
    <p:sldId id="27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BB5CB"/>
    <a:srgbClr val="DDFFFF"/>
    <a:srgbClr val="FFFFDD"/>
    <a:srgbClr val="117861"/>
    <a:srgbClr val="E41B13"/>
    <a:srgbClr val="0670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png>
</file>

<file path=ppt/media/image3.jpeg>
</file>

<file path=ppt/media/image4.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B6936E-FCD5-4C50-B66B-85D5EA9168F6}" type="datetimeFigureOut">
              <a:rPr lang="en-US" smtClean="0"/>
              <a:t>2/13/2024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CF7F99-7C45-4A99-96C8-97CDD37A193E}" type="slidenum">
              <a:rPr lang="en-US" smtClean="0"/>
              <a:t>‹#›</a:t>
            </a:fld>
            <a:endParaRPr lang="en-US"/>
          </a:p>
        </p:txBody>
      </p:sp>
    </p:spTree>
    <p:extLst>
      <p:ext uri="{BB962C8B-B14F-4D97-AF65-F5344CB8AC3E}">
        <p14:creationId xmlns:p14="http://schemas.microsoft.com/office/powerpoint/2010/main" val="6187272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 little more about the difference between </a:t>
            </a:r>
            <a:r>
              <a:rPr lang="en-US" b="1" dirty="0"/>
              <a:t>defining</a:t>
            </a:r>
            <a:r>
              <a:rPr lang="en-US" b="0" baseline="0" dirty="0"/>
              <a:t> and </a:t>
            </a:r>
            <a:r>
              <a:rPr lang="en-US" b="1" baseline="0" dirty="0"/>
              <a:t>calling</a:t>
            </a:r>
            <a:r>
              <a:rPr lang="en-US" b="0" baseline="0" dirty="0"/>
              <a:t> methods.</a:t>
            </a:r>
            <a:endParaRPr lang="en-US" dirty="0"/>
          </a:p>
          <a:p>
            <a:endParaRPr lang="en-US" dirty="0"/>
          </a:p>
          <a:p>
            <a:r>
              <a:rPr lang="en-US" dirty="0"/>
              <a:t>In</a:t>
            </a:r>
            <a:r>
              <a:rPr lang="en-US" baseline="0" dirty="0"/>
              <a:t> this example, an Alexa owner has created a custom command. Presumably, this would be used in the case of a home invasion. When the person says “Alexa, intruder alert,” the green lamp will turn on, the volume will be set to 100, Alexa will say the phrase, and All Star will play.</a:t>
            </a:r>
          </a:p>
          <a:p>
            <a:endParaRPr lang="en-US" baseline="0" dirty="0"/>
          </a:p>
          <a:p>
            <a:r>
              <a:rPr lang="en-US" baseline="0" dirty="0"/>
              <a:t>This is actually a lot like defining a method in C#!</a:t>
            </a:r>
          </a:p>
          <a:p>
            <a:endParaRPr lang="en-US" baseline="0" dirty="0"/>
          </a:p>
          <a:p>
            <a:r>
              <a:rPr lang="en-US" baseline="0" dirty="0"/>
              <a:t>The command phrase is like the </a:t>
            </a:r>
            <a:r>
              <a:rPr lang="en-US" b="1" baseline="0" dirty="0"/>
              <a:t>method name</a:t>
            </a:r>
            <a:r>
              <a:rPr lang="en-US" baseline="0" dirty="0"/>
              <a:t>, and the action list is like the </a:t>
            </a:r>
            <a:r>
              <a:rPr lang="en-US" b="1" baseline="0" dirty="0"/>
              <a:t>method body</a:t>
            </a:r>
            <a:r>
              <a:rPr lang="en-US" b="0" baseline="0" dirty="0"/>
              <a:t>.</a:t>
            </a:r>
          </a:p>
          <a:p>
            <a:r>
              <a:rPr lang="en-US" b="0" baseline="0" dirty="0"/>
              <a:t>Calling a method will run all of the actions defined in the custom command.</a:t>
            </a:r>
          </a:p>
          <a:p>
            <a:endParaRPr lang="en-US" b="0" baseline="0" dirty="0"/>
          </a:p>
          <a:p>
            <a:r>
              <a:rPr lang="en-US" baseline="0" dirty="0"/>
              <a:t> </a:t>
            </a:r>
          </a:p>
          <a:p>
            <a:endParaRPr lang="en-US" baseline="0" dirty="0"/>
          </a:p>
        </p:txBody>
      </p:sp>
      <p:sp>
        <p:nvSpPr>
          <p:cNvPr id="4" name="Slide Number Placeholder 3"/>
          <p:cNvSpPr>
            <a:spLocks noGrp="1"/>
          </p:cNvSpPr>
          <p:nvPr>
            <p:ph type="sldNum" sz="quarter" idx="10"/>
          </p:nvPr>
        </p:nvSpPr>
        <p:spPr/>
        <p:txBody>
          <a:bodyPr/>
          <a:lstStyle/>
          <a:p>
            <a:fld id="{DEC8F7F9-57EC-49CF-9FCD-2B781E4B449F}" type="slidenum">
              <a:rPr lang="en-US" smtClean="0"/>
              <a:t>9</a:t>
            </a:fld>
            <a:endParaRPr lang="en-US"/>
          </a:p>
        </p:txBody>
      </p:sp>
    </p:spTree>
    <p:extLst>
      <p:ext uri="{BB962C8B-B14F-4D97-AF65-F5344CB8AC3E}">
        <p14:creationId xmlns:p14="http://schemas.microsoft.com/office/powerpoint/2010/main" val="2294316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Anyone have any questions?</a:t>
            </a:r>
          </a:p>
        </p:txBody>
      </p:sp>
      <p:sp>
        <p:nvSpPr>
          <p:cNvPr id="4" name="Slide Number Placeholder 3"/>
          <p:cNvSpPr>
            <a:spLocks noGrp="1"/>
          </p:cNvSpPr>
          <p:nvPr>
            <p:ph type="sldNum" sz="quarter" idx="5"/>
          </p:nvPr>
        </p:nvSpPr>
        <p:spPr/>
        <p:txBody>
          <a:bodyPr/>
          <a:lstStyle/>
          <a:p>
            <a:fld id="{99BE3DB2-D7DE-4A9C-81F2-9C56ED9B5720}" type="slidenum">
              <a:rPr lang="en-US" smtClean="0"/>
              <a:t>12</a:t>
            </a:fld>
            <a:endParaRPr lang="en-US"/>
          </a:p>
        </p:txBody>
      </p:sp>
    </p:spTree>
    <p:extLst>
      <p:ext uri="{BB962C8B-B14F-4D97-AF65-F5344CB8AC3E}">
        <p14:creationId xmlns:p14="http://schemas.microsoft.com/office/powerpoint/2010/main" val="3233954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5C927-211E-F695-F673-61BFFAAE35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D5A6CC4-2215-9B41-887F-A1D0E2C6E3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7736545-AFB4-8EC4-5220-899DD571082D}"/>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5" name="Footer Placeholder 4">
            <a:extLst>
              <a:ext uri="{FF2B5EF4-FFF2-40B4-BE49-F238E27FC236}">
                <a16:creationId xmlns:a16="http://schemas.microsoft.com/office/drawing/2014/main" id="{1F7EBC74-147D-FAF1-D00B-685A300E6C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0B310A-2B56-230B-58AD-35D7ECDB2E6D}"/>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999668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3A38D-63BA-E7FF-8667-F75B082B2F7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D43680-EBAB-0EE3-7BF4-BB6653D9D1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4E5820-6972-A0AC-C14A-5F229F8C42FE}"/>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5" name="Footer Placeholder 4">
            <a:extLst>
              <a:ext uri="{FF2B5EF4-FFF2-40B4-BE49-F238E27FC236}">
                <a16:creationId xmlns:a16="http://schemas.microsoft.com/office/drawing/2014/main" id="{F6FC6487-A318-B784-9238-14F35573C1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1EFBA9-CB1D-CB8C-0162-ACFF99B8D1B5}"/>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3607469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337193-01A9-9DD1-22F6-8D2D8F861E5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2ABBE7-EFFB-ABF8-EA37-E393BBE365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78ADE5-0082-F7A1-BADF-FB0D41053798}"/>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5" name="Footer Placeholder 4">
            <a:extLst>
              <a:ext uri="{FF2B5EF4-FFF2-40B4-BE49-F238E27FC236}">
                <a16:creationId xmlns:a16="http://schemas.microsoft.com/office/drawing/2014/main" id="{9F899414-250D-AC76-D69A-3E52287D19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B9A15F-38AE-7E95-01EF-6D80671F4608}"/>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4204419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7FB43-D5BE-2876-CB49-A896CDB048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864883-F145-0EF2-64DD-823AA56ABD4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211C0B-FBD2-C737-6200-05D47A8DDA6A}"/>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5" name="Footer Placeholder 4">
            <a:extLst>
              <a:ext uri="{FF2B5EF4-FFF2-40B4-BE49-F238E27FC236}">
                <a16:creationId xmlns:a16="http://schemas.microsoft.com/office/drawing/2014/main" id="{80A2CFC7-47D5-C9CF-B0D8-C0245B2C9C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7F34F1-978C-60E3-2B5E-BD6735D2B72C}"/>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562731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5455F-9FD3-2103-91D6-577D70ABA8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74CCEB-FAFD-1EC1-510C-30A9002C6C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23CBAA-20A1-B7C5-EDD7-D1AE5DCE5951}"/>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5" name="Footer Placeholder 4">
            <a:extLst>
              <a:ext uri="{FF2B5EF4-FFF2-40B4-BE49-F238E27FC236}">
                <a16:creationId xmlns:a16="http://schemas.microsoft.com/office/drawing/2014/main" id="{7E121E76-CD25-D9BE-A3A1-AA862D850C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60181B-7981-9EF2-377D-4CC1A1309811}"/>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2627046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8FF48-D170-CFFF-7A93-CBF5BD6CA9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951EFA-9CBA-E5BA-13B9-C75332D5FB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FE01C6-D842-65B0-1AAA-AA21CD285D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63EE60-08C3-E307-4E0B-80A01DB129DA}"/>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6" name="Footer Placeholder 5">
            <a:extLst>
              <a:ext uri="{FF2B5EF4-FFF2-40B4-BE49-F238E27FC236}">
                <a16:creationId xmlns:a16="http://schemas.microsoft.com/office/drawing/2014/main" id="{7E4B30D8-FE53-44EE-02CA-DC6D7E576A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260C29-3E97-C85A-5C14-4CDA384436D6}"/>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16383021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1628A-54CE-2A16-5816-AB6AEA23AE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273409-ED04-489C-1E46-E47889036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987FDF-E258-8336-E647-E00E813D57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6BF7BC-24C6-AD02-769F-C5B7B840A8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964234B-C656-DD54-F7E9-917C82405D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C395B95-3C30-A961-19D4-80775CD8EC22}"/>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8" name="Footer Placeholder 7">
            <a:extLst>
              <a:ext uri="{FF2B5EF4-FFF2-40B4-BE49-F238E27FC236}">
                <a16:creationId xmlns:a16="http://schemas.microsoft.com/office/drawing/2014/main" id="{C1E2B5A1-8DCF-7007-458C-CB500C5360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C6AF28-8D1F-B9E2-13FF-E210EF55E3ED}"/>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3421032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B455E-9164-EC54-555F-520B16E9A41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689947-2F9D-68DB-E870-0DAEFEFBF869}"/>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4" name="Footer Placeholder 3">
            <a:extLst>
              <a:ext uri="{FF2B5EF4-FFF2-40B4-BE49-F238E27FC236}">
                <a16:creationId xmlns:a16="http://schemas.microsoft.com/office/drawing/2014/main" id="{9F88291E-6D73-5F4B-43B9-C4414E15AE0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4A1619-6CBE-FF0A-2D55-3E752C6D98DB}"/>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1507738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282D6D-FFA0-530A-E7B3-62425261FA94}"/>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3" name="Footer Placeholder 2">
            <a:extLst>
              <a:ext uri="{FF2B5EF4-FFF2-40B4-BE49-F238E27FC236}">
                <a16:creationId xmlns:a16="http://schemas.microsoft.com/office/drawing/2014/main" id="{FE9E5D2B-2F3B-330B-FCDC-5ABF6EC852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92EF376-B965-F514-9ECD-BFF056651854}"/>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2467654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034F7-CC2A-6ACA-05FB-01FB54B439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964C73-6F20-14AB-B7C5-A2AC0FF034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1432D5-30C0-A756-D89A-57E46E23DC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76F56D-6DC7-8967-8EFD-07C767B04D36}"/>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6" name="Footer Placeholder 5">
            <a:extLst>
              <a:ext uri="{FF2B5EF4-FFF2-40B4-BE49-F238E27FC236}">
                <a16:creationId xmlns:a16="http://schemas.microsoft.com/office/drawing/2014/main" id="{E57BFA07-7D8F-9236-F56E-36F0638553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38D785-660C-DF69-823D-48A1079080F5}"/>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1728381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1A1D1-8F6F-CEB5-E7B4-B7922EF148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F82521-3783-05C9-FF69-936E342606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741912-8401-4FA5-CA30-ED9FF5E9F1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4103DB-CC0E-92A2-12E1-27A57079EE15}"/>
              </a:ext>
            </a:extLst>
          </p:cNvPr>
          <p:cNvSpPr>
            <a:spLocks noGrp="1"/>
          </p:cNvSpPr>
          <p:nvPr>
            <p:ph type="dt" sz="half" idx="10"/>
          </p:nvPr>
        </p:nvSpPr>
        <p:spPr/>
        <p:txBody>
          <a:bodyPr/>
          <a:lstStyle/>
          <a:p>
            <a:fld id="{9ED8E289-1C12-4E95-8FE8-FF2F994E0C49}" type="datetimeFigureOut">
              <a:rPr lang="en-US" smtClean="0"/>
              <a:t>2/13/2024</a:t>
            </a:fld>
            <a:endParaRPr lang="en-US"/>
          </a:p>
        </p:txBody>
      </p:sp>
      <p:sp>
        <p:nvSpPr>
          <p:cNvPr id="6" name="Footer Placeholder 5">
            <a:extLst>
              <a:ext uri="{FF2B5EF4-FFF2-40B4-BE49-F238E27FC236}">
                <a16:creationId xmlns:a16="http://schemas.microsoft.com/office/drawing/2014/main" id="{299AD828-6FF5-BB22-7759-73225C7DA5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8F00AC-9ADF-5F19-B95D-A6BA08AD91DC}"/>
              </a:ext>
            </a:extLst>
          </p:cNvPr>
          <p:cNvSpPr>
            <a:spLocks noGrp="1"/>
          </p:cNvSpPr>
          <p:nvPr>
            <p:ph type="sldNum" sz="quarter" idx="12"/>
          </p:nvPr>
        </p:nvSpPr>
        <p:spPr/>
        <p:txBody>
          <a:bodyPr/>
          <a:lstStyle/>
          <a:p>
            <a:fld id="{68CE0F47-5AD8-443A-9517-598CBA1B00EF}" type="slidenum">
              <a:rPr lang="en-US" smtClean="0"/>
              <a:t>‹#›</a:t>
            </a:fld>
            <a:endParaRPr lang="en-US"/>
          </a:p>
        </p:txBody>
      </p:sp>
    </p:spTree>
    <p:extLst>
      <p:ext uri="{BB962C8B-B14F-4D97-AF65-F5344CB8AC3E}">
        <p14:creationId xmlns:p14="http://schemas.microsoft.com/office/powerpoint/2010/main" val="32608543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3AEF04-3AB4-3421-1A61-3CF24AE271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C54BC58-B28F-5B8B-ACC5-5497816405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5A5F59-6F18-754B-3E4C-49450C96E4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D8E289-1C12-4E95-8FE8-FF2F994E0C49}" type="datetimeFigureOut">
              <a:rPr lang="en-US" smtClean="0"/>
              <a:t>2/13/2024</a:t>
            </a:fld>
            <a:endParaRPr lang="en-US"/>
          </a:p>
        </p:txBody>
      </p:sp>
      <p:sp>
        <p:nvSpPr>
          <p:cNvPr id="5" name="Footer Placeholder 4">
            <a:extLst>
              <a:ext uri="{FF2B5EF4-FFF2-40B4-BE49-F238E27FC236}">
                <a16:creationId xmlns:a16="http://schemas.microsoft.com/office/drawing/2014/main" id="{CAEF3949-E145-6D04-70EA-661F4BD123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944F663-AB0E-24A4-5EBD-8B92ACCECA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CE0F47-5AD8-443A-9517-598CBA1B00EF}" type="slidenum">
              <a:rPr lang="en-US" smtClean="0"/>
              <a:t>‹#›</a:t>
            </a:fld>
            <a:endParaRPr lang="en-US"/>
          </a:p>
        </p:txBody>
      </p:sp>
    </p:spTree>
    <p:extLst>
      <p:ext uri="{BB962C8B-B14F-4D97-AF65-F5344CB8AC3E}">
        <p14:creationId xmlns:p14="http://schemas.microsoft.com/office/powerpoint/2010/main" val="3698034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video" Target="https://www.youtube.com/embed/eT3BFzSD6YY?feature=oembed"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5ED940D-4F78-01CF-752B-E9085274FFC7}"/>
              </a:ext>
            </a:extLst>
          </p:cNvPr>
          <p:cNvSpPr txBox="1"/>
          <p:nvPr/>
        </p:nvSpPr>
        <p:spPr>
          <a:xfrm>
            <a:off x="0" y="-64264"/>
            <a:ext cx="9144000" cy="6986528"/>
          </a:xfrm>
          <a:prstGeom prst="rect">
            <a:avLst/>
          </a:prstGeom>
          <a:noFill/>
        </p:spPr>
        <p:txBody>
          <a:bodyPr wrap="square">
            <a:spAutoFit/>
          </a:bodyPr>
          <a:lstStyle/>
          <a:p>
            <a:r>
              <a:rPr lang="en-US" sz="1400" b="1" i="0" dirty="0">
                <a:effectLst/>
                <a:latin typeface="Courier New" panose="02070309020205020404" pitchFamily="49" charset="0"/>
                <a:cs typeface="Courier New" panose="02070309020205020404" pitchFamily="49" charset="0"/>
              </a:rPr>
              <a:t>⠀⠀⠀⠀⠀⠀⠀⠀⠀⠀⠀⠀⠀⠀⠀⠀⠀⠀⠀⠀⠀⠀⠀⠀⠀⠀⠀⢀⣀⣠⣤⣤⣤⣤⣤⣄⣀⠀⠀⠀⠀⠀⠀⠀⠀⠀⠀⠀⠀⠀⠀⠀⠀⠀⠀⠀⠀⠀⠀⠀⠀⠀⠀⠀⠀ ⠀⠀⢀⣴⣶⣦⡀⠀⠀⠀⠀⠀⠀⠀⠀⠀⠀⠀⠀⠀⠀⠀⠀⣀⡴⠶⠛⠉⠁⠀⠀⠀⠀⠀⠀⠀⠀⠉⠓⠶⢄⡀⠀⠀⠀⠀⠀⠀⠀⠀⠀⠀⠀⠀⠀⠀⠀⠀⠀⠀⠀⠀⠀⠀⠀ ⠀⣴⠏⠀⢸⣿⠻⡄⠀⠀⠀⠀⠀⠀⠀⠀⠀⠀⠀⠀⣠⡴⠛⠉⠀⠀⠀⠀⠀⠀⠀⠀⠀⠀⠀⠀⠀⠀⠀⠀⠀⠉⠳⢦⡀⠀⠀⠀⠀⠀⠀⠀⠀⠀⠀⠀⠀⠀⠀⠀⠀⠀⠀⠀⠀ ⣸⠁⠀⠀⢸⣿⠀⢱⡀⠀⠀⠀⠀⠀⠀⠀⠀⠀⣠⡾⠋⠀⠀⠀⢀⣀⠀⠀⠀⠀⠀⠀⠀⠀⠀⠀⠀⠀⠀⠀⠀⠀⠀⠀⠙⢦⡀⠀⠀⠀⠀⠀⠀⠀⠀⠀⠀⠀⠀⠀⠀⠀⠀⠀⠀ ⣇⢀⠀⠀⢸⠟⠃⠀⢧⡀⠀⠀⠀⠀⠀⠀⢀⣼⠏⠀⠀⣠⣤⣶⣿⣟⢳⣶⣶⣤⣄⣀⡀⠀⠀⠀⠀⠀⠀⠀⠀⠀⠀⠀⠀⠀⠙⣦⠀⠀⠀⠀⠀⠀⠀⠀⠀⠀⠀⠀⠀⠀⠀⠀⠀ ⠘⠿⣶⣴⣤⣀⡀⠀⠀⠱⣄⠀⠀⠀⠀⢠⡿⢋⡇⢀⣾⡿⠿⠛⠋⠉⠉⠉⠛⠻⠿⢿⡿⠗⠀⠀⠀⠀⠀⠀⠀⠀⠀⠀⠀⠀⠀⠈⢧⡀⠀⠀⠀⠀⠀⠀⠀⠀⠀⠀⠀⠀⠀⠀⠀ ⠀⠀⠀⠀⠉⠙⠻⢦⣄⠀⠈⠳⢦⣀⣰⠟⢁⣨⡵⠏⠉⠀⠀⠀⠀⠀⠀⠀⠀⠀⠀⠀⠀⠀⠀⠀⠀⠀⠀⠀⠀⣴⣶⣶⠶⣦⣤⣀⣨⡷⣄⠀⠀⠀⠀⠀⠀⠀⠀⠀⠀⠀⡀⠐⠲ ⠀⠀⠀⠀⠀⠀⠀⠀⠙⢳⣄⠀⠀⢤⣥⡼⠛⠛⠇⠀⠀⠀⠀⠀⣀⣀⣉⣛⡳⢤⡀⠀⠀⠀⠀⠀⠀⠀⠀⠀⠀⠀⠀⠉⠙⠛⠷⠿⢿⣇⣽⣦⠀⠀⠀⠀⠀⠀⠀⠀⣠⡞⠁⠀⠀ ⠀⠀⠀⠀⠀⠀⠀⠀⠀⠐⠹⣦⣀⢚⠁⠂⠲⢦⣤⣀⣀⣤⣶⠿⢻⣭⣭⡛⠻⣦⡽⣦⠀⠀⠀⠀⠀⠀⠀⠀⠀⠀⠀⣀⣀⣀⠀⠀⠀⠉⠙⢿⣧⠀⠀⠀⠀⠀⣠⡼⠋⠀⠀⠀⠀ ⠀⠀⠀⠀⠀⠀⠀⠀⠀⠀⢀⣿⡏⠈⠀⠀⠀⠀⠀⠉⠛⠿⣽⣶⣿⠿⣿⣿⣀⣈⣷⡸⣆⡤⠤⠂⠀⠀⠠⠀⡀⠀⣺⣭⣥⡴⣦⣤⣅⠀⠀⠀⢸⡀⠀⣠⡴⠚⠉⠀⠀⠲⣄⠀⠀ ⠀⠀⠀⠀⠀⠀⠀⠀⠀⠀⣾⣿⠄⠀⠀⠀⠀⠀⠀⠀⠀⠀⠀⠉⠙⠛⠛⠋⠊⠉⠁⠈⢁⡀⠀⠀⠀⠀⠀⠀⠳⣼⣏⣿⣿⣿⣦⠈⠙⢷⡀⠀⠀⠉⠉⠀⠀⢀⣀⣤⠴⠶⠿⠿⠦ ⠀⠀⠀⠀⠀⠀⠀⠀⠀⣸⡿⠃⠀⠀⠀⠀⠀⠀⠀⠀⠀⠀⠀⠀⠀⠀⠀⢀⡤⠀⠀⠀⠀⠀⠀⠀⠀⠀⠀⠀⠀⠀⠙⠻⠿⢿⣛⠒⠒⢛⠃⠀⠀⠀⢀⡤⠞⠋⠀⠀⠀⠀⠀⠀⠀ ⠀⠀⠀⠀⠀⠀⠀⠀⢰⡿⢁⠀⠀⠀⠀⠀⠀⠀⠀⣀⣀⣀⠀⠀⠀⠀⣴⣏⠀⠀⣀⡖⠀⠀⠀⠀⠀⠀⠀⠀⠀⠀⠀⠀⠀⠀⠈⠉⠉⠁⠀⠀⠀⢰⣏⠀⠀⠀⠀⠀⠀⠀⠀⠀⠀ ⠀⠀⠀⠀⠀⠀⠀⠀⣾⡇⢸⠀⠀⠀⠀⠀⠀⣰⣾⡿⠿⠿⠛⠓⠀⠀⢿⣿⣿⣿⣿⣿⣶⣤⣀⠀⠀⠀⠀⠀⠀⠀⠀⠀⠀⠀⠀⠀⠀⠀⠀⠀⠀⠈⠋⣆⠀⠀⠀⠀⠀⠀⠀⠀⠀ ⠀⠀⠀⠀⠀⠀⠀⢠⣿⢡⠘⠀⠀⠀⠀⠀⢚⡏⠁⠀⠀⠀⠀⠀⠀⠀⠀⠈⠁⠙⠻⢿⣿⣯⡛⠻⢶⣶⣶⣶⣶⣶⣿⣷⣶⣶⣁⠀⠀⠀⠀⠀⠀⠀⠀⠙⡆⠀⠀⠀⠀⠀⠀⠀⠀ ⠀⠀⠀⠀⠀⠀⠀⢸⣿⣸⡁⠀⠀⠀⠀⠀⣾⠁⢙⢶⣄⡀⠀⠀⠀⠀⠀⠀⠀⠀⠀⠀⠀⠉⠉⠛⠓⠒⠒⠛⠉⠉⠉⠉⠉⠁⠈⠙⠶⣾⣷⣆⠀⠀⠀⠀⢹⠀⠀⠀⠀⠀⠀⠀⠀ ⠀⠀⠀⠀⠀⠀⠀⣾⣧⣿⠃⠀⠀⠀⠀⢸⡇⠀⠈⠁⠈⠙⠳⢦⣄⡀⠀⠀⠀⠀⠀⠀⠀⠀⠀⠀⠀⠀⠀⠀⠀⠀⠀⠀⠀⠀⠀⠀⠀⠀⠙⢿⣷⠀⠀⠀⢸⠀⠀⠀⠀⠀⠀⠀⠀ ⠀⠀⠀⠀⠀⠀⢠⣿⡿⠸⠀⠀⠀⠀⠀⢸⡇⠀⠀⠀⠀⠀⠀⠀⠀⠉⠛⠲⠦⢤⣤⣄⣀⡀⠀⠀⠀⠀⠀⠀⠀⠀⠀⠀⠀⠀⠀⠀⠀⣀⡤⠈⢿⡇⠀⠀⢸⠀⠀⠀⠀⠀⠀⠀⠀ ⠀⠀⠀⣀⣴⡾⢻⣿⠁⠀⠀⠀⠀⠀⠀⠘⣿⠀⠀⠀⠀⠀⠀⠀⠀⠀⠀⠀⠀⠀⠀⠉⠉⠙⠛⠒⠒⠲⠶⠶⠶⠶⠦⢤⣤⠤⠴⠒⠋⠉⠀⠀⠈⠃⠀⠀⡞⠀⠀⠀⠀⠀⠀⠀⠀ ⣴⣾⠿⣋⣭⣴⣿⠃⠀⠀⠀⠀⠀⠀⠀⠀⢻⡆⠀⠀⠀⠀⠀⠀⠀⠀⠀⠀⠀⠀⠀⠀⠀⠀⠀⠀⠀⠀⠀⠀⠀⠀⠀⠀⠀⠀⠀⠀⠀⠀⠀⠀⠀⠀⠀⢰⡇⠀⠀⠀⠀⠀⠀⠀⠀ ⣫⠾⣋⣽⣿⣷⣿⠀⠀⠀⠙⢧⡀⠀⠀⠀⠀⠷⠀⠀⠀⠀⠀⠀⠀⠀⠀⠀⠀⠀⠀⠀⠀⠀⠀⠀⠀⠀⠀⠀⠀⠀⠀⠀⠀⠀⠀⠀⠀⠀⠀⠀⠀⠀⠀⢸⣿⣆⠀⠀⠀⠀⠀⠀⠀ ⠋⣼⣿⢿⣶⣿⡇⠀⠀⠀⢀⠈⢿⣄⠀⠀⠀⠀⠀⠀⠀⠀⠀⠀⠀⠀⠀⠀⠀⠀⠀⠀⠀⠀⠀⠀⠀⠀⠀⠀⠀⠀⠀⠀⠀⠀⠀⠀⠀⠀⠀⠀⠀⠀⠀⢸⣿⡮⡛⣦⣄⠀⠀⠀⠀ ⣤⣿⣿⣾⣿⣿⡆⠀⠀⠀⠙⠄⠈⠻⣷⡀⠀⠀⠀⠀⠀⠀⠀⠀⠀⠀⠀⠀⠀⠀⠀⠀⠀⠀⠀⠀⠀⠀⠀⠀⠀⠀⠀⠀⠀⠀⠀⠀⠀⠀⠀⠀⠀⠀⠀⣼⢻⣷⢹⡎⣿⣷⣤⣀⣀ ⣿⣿⡿⣿⣿⠤⣫⡀⠀⠀⠀⠀⠀⠀⠈⢷⣄⠀⠀⠀⠀⠀⠀⠀⠀⠀⠀⠀⠀⠀⠀⠀⠀⠀⠀⠀⠀⠀⠀⠀⠀⠀⠀⠀⠀⠀⠀⠀⠀⠀⠀⠀⠀⠀⣼⢹⣬⣿⡞⢻⡿⣿⣧⡻⢿ ⣿⣿⣾⣿⡯⣠⣿⡇⠀⠀⠀⠀⠀⠀⠀⠀⠙⣷⡄⠀⠀⠀⠀⠀⠀⠀⠀⠀⠀⠀⠀⠀⠀⠀⠀⠀⠀⠀⠀⠀⠀⠀⠀⠀⠀⠀⠀⠀⠀⠀⠀⠀⠀⣼⠃⢸⣿⣿⠦⡄⢹⣾⣿⣷⠙ ⣿⣿⣿⣿⡿⠋⣿⣧⠀⠀⠀⠀⠀⠀⠀⠀⠀⠀⠉⠀⠀⠀⠀⠀⠀⠀⠀⠀⠀⠀⠀⠀⠀⠀⠀⠀⠀⠀⠀⠀⠀⠀⠀⠀⠀⠀⠀⠀⠀⢀⡴⢀⡼⠃⠀⢸⣿⡇⢠⣄⣘⣿⣷⡿⣷ ⣿⣿⣿⣿⡷⠘⣿⣿⠀⠀⠀⠀⠀⠀⠀⠀⠀⠀⠀⠀⠀⠀⠀⠀⠀⠀⠀⠀⠀⠀⠀⠀⠀⠀⠀⠀⠀⠀⠀⠀⠀⠀⠀⠀⠀⠀⠀⠀⡴⣋⣴⠟⠁⠀⣠⡿⣿⣇⣀⠉⣿⣿⡋⠱⣏ ⣿⣿⣿⣿⣧⠸⢻⣿⡆⠀⠀⠀⠀⠀⠀⠀⠀⠀⠀⠀⠀⠀⠀⠀⠀⠀⠀⠀⠀⠀⠀⠀⠀⠀⠀⠀⠀⠀⠀⠀⠀⠀⠀⠀⠀⣠⡴⣾⣾⠟⠁⠀⠀⣼⡏⣷⣿⣛⢻⣶⣿⠿⠿⣆⣟ ⣿⣿⣿⣿⣿⡂⠀⣿⣧⠀⠀⠀⠀⠀⠀⠀⠀⠀⠀⠀⠀⠀⠀⠀⠀⠀⠀⠀⠀⠀⠀⠀⠀⠀⠀⠀⠀⠀⠀⠀⠀⠀⠀⣠⣾⣽⡾⠟⠁⠀⠀⠀⣴⡟⢷⣿⣏⠛⢿⣿⣦⣄⡀⠛⠛ ⣿⣿⣿⣿⣿⣧⠠⠈⢿⡆⠀⠀⠀⠀⠀⠀⠀⠀⠀⠀⠀⠀⠀⠀⠀⠀⠀⠀⠀⠀⠀⠀⠀⠀⠀⠀⠀⠀⠰⠶⠶⣶⣿⡿⠛⠉⠀⠀⠀⠀⢀⣾⣿⢻⣿⠿⣿⡷⣾⣿⣍⣿⡇⢀⣴ ⣿⣿⣿⣿⣿⣿⡆⠀⠸⣷⡀⠀⠀⠀⠀⠀⠀⠀⠀⠀⠀⠀⠀⠉⠋⠓⠀⠠⠄⢀⠀⠀⠀⠀⠀⠀⠀⠀⠀⠴⠟⠉⠀⠀⠀⠀⠀⠀⣀⣼⣿⠟⠁⣾⣿⣧⣼⣏⢿⣯⡀⣽⠃⣾⠁ ⣿⣿⣿⣿⣿⣿⣿⡄⠀⢹⣿⡄⠀⠀⠀⠀⠀⠀⠀⠀⠀⠀⠀⠀⠀⠀⠀⠀⠀⠀⠀⠀⠈⠈⠁⠐⠂⠀⠀⠀⠀⠀⠀⠀⠀⠀⢠⣤⣼⡿⠋⢀⣾⣇⠈⣿⣏⣻⡟⠉⣿⢋⣿⠛⣷</a:t>
            </a:r>
            <a:endParaRPr lang="en-US" sz="1400" b="1" dirty="0">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465F9D87-B969-CA3B-D00C-252706EEE92B}"/>
              </a:ext>
            </a:extLst>
          </p:cNvPr>
          <p:cNvSpPr>
            <a:spLocks noGrp="1"/>
          </p:cNvSpPr>
          <p:nvPr>
            <p:ph type="ctrTitle"/>
          </p:nvPr>
        </p:nvSpPr>
        <p:spPr>
          <a:xfrm>
            <a:off x="7507924" y="2858150"/>
            <a:ext cx="4684076" cy="1141700"/>
          </a:xfrm>
        </p:spPr>
        <p:txBody>
          <a:bodyPr/>
          <a:lstStyle/>
          <a:p>
            <a:r>
              <a:rPr lang="en-US" dirty="0"/>
              <a:t>Functions</a:t>
            </a:r>
          </a:p>
        </p:txBody>
      </p:sp>
      <p:sp>
        <p:nvSpPr>
          <p:cNvPr id="3" name="Subtitle 2">
            <a:extLst>
              <a:ext uri="{FF2B5EF4-FFF2-40B4-BE49-F238E27FC236}">
                <a16:creationId xmlns:a16="http://schemas.microsoft.com/office/drawing/2014/main" id="{666F09B0-0F1B-6781-D069-5CFFF7E0553D}"/>
              </a:ext>
            </a:extLst>
          </p:cNvPr>
          <p:cNvSpPr>
            <a:spLocks noGrp="1"/>
          </p:cNvSpPr>
          <p:nvPr>
            <p:ph type="subTitle" idx="1"/>
          </p:nvPr>
        </p:nvSpPr>
        <p:spPr>
          <a:xfrm>
            <a:off x="8507827" y="4074957"/>
            <a:ext cx="2684270" cy="1655762"/>
          </a:xfrm>
        </p:spPr>
        <p:txBody>
          <a:bodyPr/>
          <a:lstStyle/>
          <a:p>
            <a:r>
              <a:rPr lang="en-US" dirty="0">
                <a:solidFill>
                  <a:schemeClr val="tx2"/>
                </a:solidFill>
              </a:rPr>
              <a:t>Hyland Python Academy @ UCS</a:t>
            </a:r>
          </a:p>
        </p:txBody>
      </p:sp>
    </p:spTree>
    <p:extLst>
      <p:ext uri="{BB962C8B-B14F-4D97-AF65-F5344CB8AC3E}">
        <p14:creationId xmlns:p14="http://schemas.microsoft.com/office/powerpoint/2010/main" val="1592484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02C8B-476C-6744-BFD5-1E4A4030F677}"/>
              </a:ext>
            </a:extLst>
          </p:cNvPr>
          <p:cNvSpPr>
            <a:spLocks noGrp="1"/>
          </p:cNvSpPr>
          <p:nvPr>
            <p:ph type="title"/>
          </p:nvPr>
        </p:nvSpPr>
        <p:spPr>
          <a:xfrm>
            <a:off x="838200" y="259248"/>
            <a:ext cx="10515600" cy="953536"/>
          </a:xfrm>
        </p:spPr>
        <p:txBody>
          <a:bodyPr/>
          <a:lstStyle/>
          <a:p>
            <a:r>
              <a:rPr lang="en-US" b="1" dirty="0"/>
              <a:t>Aside: Multiple Python Files</a:t>
            </a:r>
          </a:p>
        </p:txBody>
      </p:sp>
      <p:sp>
        <p:nvSpPr>
          <p:cNvPr id="7" name="TextBox 6">
            <a:extLst>
              <a:ext uri="{FF2B5EF4-FFF2-40B4-BE49-F238E27FC236}">
                <a16:creationId xmlns:a16="http://schemas.microsoft.com/office/drawing/2014/main" id="{7839B251-07F3-47FE-8AF6-6888EDEB0B6B}"/>
              </a:ext>
            </a:extLst>
          </p:cNvPr>
          <p:cNvSpPr txBox="1"/>
          <p:nvPr/>
        </p:nvSpPr>
        <p:spPr>
          <a:xfrm>
            <a:off x="1299865" y="1209426"/>
            <a:ext cx="9316454" cy="2862061"/>
          </a:xfrm>
          <a:prstGeom prst="rect">
            <a:avLst/>
          </a:prstGeom>
          <a:solidFill>
            <a:schemeClr val="bg2"/>
          </a:solidFill>
          <a:ln>
            <a:solidFill>
              <a:schemeClr val="tx2"/>
            </a:solidFill>
          </a:ln>
        </p:spPr>
        <p:txBody>
          <a:bodyPr wrap="square" anchor="ctr">
            <a:noAutofit/>
          </a:bodyPr>
          <a:lstStyle/>
          <a:p>
            <a:r>
              <a:rPr lang="en-US" sz="3200" b="0" dirty="0">
                <a:solidFill>
                  <a:srgbClr val="EBBBFF"/>
                </a:solidFill>
                <a:effectLst/>
                <a:latin typeface="Consolas" panose="020B0609020204030204" pitchFamily="49" charset="0"/>
              </a:rPr>
              <a:t>def</a:t>
            </a:r>
            <a:r>
              <a:rPr lang="en-US" sz="3200" b="0" dirty="0">
                <a:solidFill>
                  <a:srgbClr val="FFFFFF"/>
                </a:solidFill>
                <a:effectLst/>
                <a:latin typeface="Consolas" panose="020B0609020204030204" pitchFamily="49" charset="0"/>
              </a:rPr>
              <a:t> </a:t>
            </a:r>
            <a:r>
              <a:rPr lang="en-US" sz="3200" b="0" dirty="0" err="1">
                <a:solidFill>
                  <a:srgbClr val="BBDAFF"/>
                </a:solidFill>
                <a:effectLst/>
                <a:latin typeface="Consolas" panose="020B0609020204030204" pitchFamily="49" charset="0"/>
              </a:rPr>
              <a:t>intruder_alert</a:t>
            </a:r>
            <a:r>
              <a:rPr lang="en-US" sz="3200" b="0" dirty="0">
                <a:solidFill>
                  <a:srgbClr val="FFFFFF"/>
                </a:solidFill>
                <a:effectLst/>
                <a:latin typeface="Consolas" panose="020B0609020204030204" pitchFamily="49" charset="0"/>
              </a:rPr>
              <a:t>():</a:t>
            </a:r>
          </a:p>
          <a:p>
            <a:r>
              <a:rPr lang="en-US" sz="3200" b="0" dirty="0">
                <a:solidFill>
                  <a:srgbClr val="FFFFFF"/>
                </a:solidFill>
                <a:effectLst/>
                <a:latin typeface="Consolas" panose="020B0609020204030204" pitchFamily="49" charset="0"/>
              </a:rPr>
              <a:t>    </a:t>
            </a:r>
            <a:r>
              <a:rPr lang="en-US" sz="3200" b="0" dirty="0" err="1">
                <a:solidFill>
                  <a:srgbClr val="FFFFFF"/>
                </a:solidFill>
                <a:effectLst/>
                <a:latin typeface="Consolas" panose="020B0609020204030204" pitchFamily="49" charset="0"/>
              </a:rPr>
              <a:t>room.</a:t>
            </a:r>
            <a:r>
              <a:rPr lang="en-US" sz="3200" b="0" dirty="0" err="1">
                <a:solidFill>
                  <a:srgbClr val="BBDAFF"/>
                </a:solidFill>
                <a:effectLst/>
                <a:latin typeface="Consolas" panose="020B0609020204030204" pitchFamily="49" charset="0"/>
              </a:rPr>
              <a:t>color</a:t>
            </a:r>
            <a:r>
              <a:rPr lang="en-US" sz="3200" b="0" dirty="0">
                <a:solidFill>
                  <a:srgbClr val="BBDAFF"/>
                </a:solidFill>
                <a:effectLst/>
                <a:latin typeface="Consolas" panose="020B0609020204030204" pitchFamily="49" charset="0"/>
              </a:rPr>
              <a:t>(</a:t>
            </a:r>
            <a:r>
              <a:rPr lang="en-US" sz="3200" b="0" dirty="0">
                <a:solidFill>
                  <a:srgbClr val="D1F1A9"/>
                </a:solidFill>
                <a:effectLst/>
                <a:latin typeface="Consolas" panose="020B0609020204030204" pitchFamily="49" charset="0"/>
              </a:rPr>
              <a:t>"green"</a:t>
            </a:r>
            <a:r>
              <a:rPr lang="en-US" sz="3200" b="0" dirty="0">
                <a:solidFill>
                  <a:srgbClr val="BBDAFF"/>
                </a:solidFill>
                <a:effectLst/>
                <a:latin typeface="Consolas" panose="020B0609020204030204" pitchFamily="49" charset="0"/>
              </a:rPr>
              <a:t>)</a:t>
            </a:r>
            <a:endParaRPr lang="en-US" sz="3200" b="0" dirty="0">
              <a:solidFill>
                <a:srgbClr val="FFFFFF"/>
              </a:solidFill>
              <a:effectLst/>
              <a:latin typeface="Consolas" panose="020B0609020204030204" pitchFamily="49" charset="0"/>
            </a:endParaRPr>
          </a:p>
          <a:p>
            <a:r>
              <a:rPr lang="en-US" sz="3200" b="0" dirty="0">
                <a:solidFill>
                  <a:srgbClr val="FFFFFF"/>
                </a:solidFill>
                <a:effectLst/>
                <a:latin typeface="Consolas" panose="020B0609020204030204" pitchFamily="49" charset="0"/>
              </a:rPr>
              <a:t>    </a:t>
            </a:r>
            <a:r>
              <a:rPr lang="en-US" sz="3200" b="0" dirty="0" err="1">
                <a:solidFill>
                  <a:srgbClr val="FFFFFF"/>
                </a:solidFill>
                <a:effectLst/>
                <a:latin typeface="Consolas" panose="020B0609020204030204" pitchFamily="49" charset="0"/>
              </a:rPr>
              <a:t>speaker.</a:t>
            </a:r>
            <a:r>
              <a:rPr lang="en-US" sz="3200" b="0" dirty="0" err="1">
                <a:solidFill>
                  <a:srgbClr val="BBDAFF"/>
                </a:solidFill>
                <a:effectLst/>
                <a:latin typeface="Consolas" panose="020B0609020204030204" pitchFamily="49" charset="0"/>
              </a:rPr>
              <a:t>volume</a:t>
            </a:r>
            <a:r>
              <a:rPr lang="en-US" sz="3200" b="0" dirty="0">
                <a:solidFill>
                  <a:srgbClr val="BBDAFF"/>
                </a:solidFill>
                <a:effectLst/>
                <a:latin typeface="Consolas" panose="020B0609020204030204" pitchFamily="49" charset="0"/>
              </a:rPr>
              <a:t>(</a:t>
            </a:r>
            <a:r>
              <a:rPr lang="en-US" sz="3200" b="0" dirty="0">
                <a:solidFill>
                  <a:srgbClr val="FFC58F"/>
                </a:solidFill>
                <a:effectLst/>
                <a:latin typeface="Consolas" panose="020B0609020204030204" pitchFamily="49" charset="0"/>
              </a:rPr>
              <a:t>100</a:t>
            </a:r>
            <a:r>
              <a:rPr lang="en-US" sz="3200" b="0" dirty="0">
                <a:solidFill>
                  <a:srgbClr val="BBDAFF"/>
                </a:solidFill>
                <a:effectLst/>
                <a:latin typeface="Consolas" panose="020B0609020204030204" pitchFamily="49" charset="0"/>
              </a:rPr>
              <a:t>)</a:t>
            </a:r>
            <a:endParaRPr lang="en-US" sz="3200" b="0" dirty="0">
              <a:solidFill>
                <a:srgbClr val="FFFFFF"/>
              </a:solidFill>
              <a:effectLst/>
              <a:latin typeface="Consolas" panose="020B0609020204030204" pitchFamily="49" charset="0"/>
            </a:endParaRPr>
          </a:p>
          <a:p>
            <a:r>
              <a:rPr lang="en-US" sz="3200" b="0" dirty="0">
                <a:solidFill>
                  <a:srgbClr val="FFFFFF"/>
                </a:solidFill>
                <a:effectLst/>
                <a:latin typeface="Consolas" panose="020B0609020204030204" pitchFamily="49" charset="0"/>
              </a:rPr>
              <a:t>    </a:t>
            </a:r>
            <a:r>
              <a:rPr lang="en-US" sz="3200" b="0" dirty="0">
                <a:solidFill>
                  <a:srgbClr val="BBDAFF"/>
                </a:solidFill>
                <a:effectLst/>
                <a:latin typeface="Consolas" panose="020B0609020204030204" pitchFamily="49" charset="0"/>
              </a:rPr>
              <a:t>print(</a:t>
            </a:r>
            <a:r>
              <a:rPr lang="en-US" sz="3200" b="0" dirty="0">
                <a:solidFill>
                  <a:srgbClr val="D1F1A9"/>
                </a:solidFill>
                <a:effectLst/>
                <a:latin typeface="Consolas" panose="020B0609020204030204" pitchFamily="49" charset="0"/>
              </a:rPr>
              <a:t>"GET OUT ME SWAMP"</a:t>
            </a:r>
            <a:r>
              <a:rPr lang="en-US" sz="3200" b="0" dirty="0">
                <a:solidFill>
                  <a:srgbClr val="BBDAFF"/>
                </a:solidFill>
                <a:effectLst/>
                <a:latin typeface="Consolas" panose="020B0609020204030204" pitchFamily="49" charset="0"/>
              </a:rPr>
              <a:t>)</a:t>
            </a:r>
            <a:endParaRPr lang="en-US" sz="3200" b="0" dirty="0">
              <a:solidFill>
                <a:srgbClr val="FFFFFF"/>
              </a:solidFill>
              <a:effectLst/>
              <a:latin typeface="Consolas" panose="020B0609020204030204" pitchFamily="49" charset="0"/>
            </a:endParaRPr>
          </a:p>
          <a:p>
            <a:r>
              <a:rPr lang="en-US" sz="3200" b="0" dirty="0">
                <a:solidFill>
                  <a:srgbClr val="FFFFFF"/>
                </a:solidFill>
                <a:effectLst/>
                <a:latin typeface="Consolas" panose="020B0609020204030204" pitchFamily="49" charset="0"/>
              </a:rPr>
              <a:t>    </a:t>
            </a:r>
            <a:r>
              <a:rPr lang="en-US" sz="3200" b="0" dirty="0">
                <a:solidFill>
                  <a:srgbClr val="BBDAFF"/>
                </a:solidFill>
                <a:effectLst/>
                <a:latin typeface="Consolas" panose="020B0609020204030204" pitchFamily="49" charset="0"/>
              </a:rPr>
              <a:t>print(</a:t>
            </a:r>
            <a:r>
              <a:rPr lang="en-US" sz="3200" b="0" dirty="0">
                <a:solidFill>
                  <a:srgbClr val="D1F1A9"/>
                </a:solidFill>
                <a:effectLst/>
                <a:latin typeface="Consolas" panose="020B0609020204030204" pitchFamily="49" charset="0"/>
              </a:rPr>
              <a:t>"🎵 </a:t>
            </a:r>
            <a:r>
              <a:rPr lang="en-US" sz="3200" b="0" dirty="0" err="1">
                <a:solidFill>
                  <a:srgbClr val="D1F1A9"/>
                </a:solidFill>
                <a:effectLst/>
                <a:latin typeface="Consolas" panose="020B0609020204030204" pitchFamily="49" charset="0"/>
              </a:rPr>
              <a:t>someBODY</a:t>
            </a:r>
            <a:r>
              <a:rPr lang="en-US" sz="3200" b="0" dirty="0">
                <a:solidFill>
                  <a:srgbClr val="D1F1A9"/>
                </a:solidFill>
                <a:effectLst/>
                <a:latin typeface="Consolas" panose="020B0609020204030204" pitchFamily="49" charset="0"/>
              </a:rPr>
              <a:t> once told me..."</a:t>
            </a:r>
            <a:r>
              <a:rPr lang="en-US" sz="3200" b="0" dirty="0">
                <a:solidFill>
                  <a:srgbClr val="BBDAFF"/>
                </a:solidFill>
                <a:effectLst/>
                <a:latin typeface="Consolas" panose="020B0609020204030204" pitchFamily="49" charset="0"/>
              </a:rPr>
              <a:t>)</a:t>
            </a:r>
            <a:endParaRPr lang="en-US" sz="3200" b="0" dirty="0">
              <a:solidFill>
                <a:srgbClr val="FFFFFF"/>
              </a:solidFill>
              <a:effectLst/>
              <a:latin typeface="Consolas" panose="020B0609020204030204" pitchFamily="49" charset="0"/>
            </a:endParaRPr>
          </a:p>
        </p:txBody>
      </p:sp>
      <p:sp>
        <p:nvSpPr>
          <p:cNvPr id="8" name="TextBox 7">
            <a:extLst>
              <a:ext uri="{FF2B5EF4-FFF2-40B4-BE49-F238E27FC236}">
                <a16:creationId xmlns:a16="http://schemas.microsoft.com/office/drawing/2014/main" id="{451D3DF5-8204-35A4-95AB-D013ABC2177D}"/>
              </a:ext>
            </a:extLst>
          </p:cNvPr>
          <p:cNvSpPr txBox="1"/>
          <p:nvPr/>
        </p:nvSpPr>
        <p:spPr>
          <a:xfrm rot="16200000">
            <a:off x="168397" y="2409623"/>
            <a:ext cx="1742175" cy="461665"/>
          </a:xfrm>
          <a:prstGeom prst="rect">
            <a:avLst/>
          </a:prstGeom>
          <a:solidFill>
            <a:schemeClr val="bg2"/>
          </a:solidFill>
          <a:effectLst/>
        </p:spPr>
        <p:txBody>
          <a:bodyPr wrap="square" rtlCol="0">
            <a:spAutoFit/>
          </a:bodyPr>
          <a:lstStyle/>
          <a:p>
            <a:pPr algn="ctr"/>
            <a:r>
              <a:rPr lang="en-US" sz="2400" b="1" dirty="0">
                <a:solidFill>
                  <a:schemeClr val="tx2"/>
                </a:solidFill>
              </a:rPr>
              <a:t>shrek.py</a:t>
            </a:r>
          </a:p>
        </p:txBody>
      </p:sp>
      <p:sp>
        <p:nvSpPr>
          <p:cNvPr id="10" name="TextBox 9">
            <a:extLst>
              <a:ext uri="{FF2B5EF4-FFF2-40B4-BE49-F238E27FC236}">
                <a16:creationId xmlns:a16="http://schemas.microsoft.com/office/drawing/2014/main" id="{768A0B0D-9F3D-8D90-2471-B939328A4920}"/>
              </a:ext>
            </a:extLst>
          </p:cNvPr>
          <p:cNvSpPr txBox="1"/>
          <p:nvPr/>
        </p:nvSpPr>
        <p:spPr>
          <a:xfrm>
            <a:off x="1299865" y="4323371"/>
            <a:ext cx="9316454" cy="2067804"/>
          </a:xfrm>
          <a:prstGeom prst="rect">
            <a:avLst/>
          </a:prstGeom>
          <a:solidFill>
            <a:schemeClr val="bg2"/>
          </a:solidFill>
          <a:ln>
            <a:solidFill>
              <a:schemeClr val="tx2"/>
            </a:solidFill>
          </a:ln>
        </p:spPr>
        <p:txBody>
          <a:bodyPr wrap="square" anchor="ctr">
            <a:noAutofit/>
          </a:bodyPr>
          <a:lstStyle/>
          <a:p>
            <a:r>
              <a:rPr lang="en-US" sz="3200" b="0" dirty="0">
                <a:solidFill>
                  <a:srgbClr val="EBBBFF"/>
                </a:solidFill>
                <a:effectLst/>
                <a:latin typeface="Consolas" panose="020B0609020204030204" pitchFamily="49" charset="0"/>
              </a:rPr>
              <a:t>from</a:t>
            </a:r>
            <a:r>
              <a:rPr lang="en-US" sz="3200" b="0" dirty="0">
                <a:solidFill>
                  <a:srgbClr val="FFFFFF"/>
                </a:solidFill>
                <a:effectLst/>
                <a:latin typeface="Consolas" panose="020B0609020204030204" pitchFamily="49" charset="0"/>
              </a:rPr>
              <a:t> </a:t>
            </a:r>
            <a:r>
              <a:rPr lang="en-US" sz="3200" b="0" dirty="0" err="1">
                <a:solidFill>
                  <a:srgbClr val="FFFFFF"/>
                </a:solidFill>
                <a:effectLst/>
                <a:latin typeface="Consolas" panose="020B0609020204030204" pitchFamily="49" charset="0"/>
              </a:rPr>
              <a:t>shrek</a:t>
            </a:r>
            <a:r>
              <a:rPr lang="en-US" sz="3200" b="0" dirty="0">
                <a:solidFill>
                  <a:srgbClr val="FFFFFF"/>
                </a:solidFill>
                <a:effectLst/>
                <a:latin typeface="Consolas" panose="020B0609020204030204" pitchFamily="49" charset="0"/>
              </a:rPr>
              <a:t> </a:t>
            </a:r>
            <a:r>
              <a:rPr lang="en-US" sz="3200" b="0" dirty="0">
                <a:solidFill>
                  <a:srgbClr val="EBBBFF"/>
                </a:solidFill>
                <a:effectLst/>
                <a:latin typeface="Consolas" panose="020B0609020204030204" pitchFamily="49" charset="0"/>
              </a:rPr>
              <a:t>import</a:t>
            </a:r>
            <a:r>
              <a:rPr lang="en-US" sz="3200" b="0" dirty="0">
                <a:solidFill>
                  <a:srgbClr val="FFFFFF"/>
                </a:solidFill>
                <a:effectLst/>
                <a:latin typeface="Consolas" panose="020B0609020204030204" pitchFamily="49" charset="0"/>
              </a:rPr>
              <a:t> </a:t>
            </a:r>
            <a:r>
              <a:rPr lang="en-US" sz="3200" b="0" dirty="0">
                <a:solidFill>
                  <a:srgbClr val="99FFFF"/>
                </a:solidFill>
                <a:effectLst/>
                <a:latin typeface="Consolas" panose="020B0609020204030204" pitchFamily="49" charset="0"/>
              </a:rPr>
              <a:t>*</a:t>
            </a:r>
            <a:endParaRPr lang="en-US" sz="3200" b="0" dirty="0">
              <a:solidFill>
                <a:srgbClr val="FFFFFF"/>
              </a:solidFill>
              <a:effectLst/>
              <a:latin typeface="Consolas" panose="020B0609020204030204" pitchFamily="49" charset="0"/>
            </a:endParaRPr>
          </a:p>
          <a:p>
            <a:br>
              <a:rPr lang="en-US" sz="3200" b="0" dirty="0">
                <a:solidFill>
                  <a:srgbClr val="FFFFFF"/>
                </a:solidFill>
                <a:effectLst/>
                <a:latin typeface="Consolas" panose="020B0609020204030204" pitchFamily="49" charset="0"/>
              </a:rPr>
            </a:br>
            <a:r>
              <a:rPr lang="en-US" sz="3200" b="0" dirty="0" err="1">
                <a:solidFill>
                  <a:srgbClr val="BBDAFF"/>
                </a:solidFill>
                <a:effectLst/>
                <a:latin typeface="Consolas" panose="020B0609020204030204" pitchFamily="49" charset="0"/>
              </a:rPr>
              <a:t>intruder_alert</a:t>
            </a:r>
            <a:r>
              <a:rPr lang="en-US" sz="3200" b="0" dirty="0">
                <a:solidFill>
                  <a:srgbClr val="BBDAFF"/>
                </a:solidFill>
                <a:effectLst/>
                <a:latin typeface="Consolas" panose="020B0609020204030204" pitchFamily="49" charset="0"/>
              </a:rPr>
              <a:t>()</a:t>
            </a:r>
            <a:endParaRPr lang="en-US" sz="3200" b="0" dirty="0">
              <a:solidFill>
                <a:srgbClr val="FFFFFF"/>
              </a:solidFill>
              <a:effectLst/>
              <a:latin typeface="Consolas" panose="020B0609020204030204" pitchFamily="49" charset="0"/>
            </a:endParaRPr>
          </a:p>
        </p:txBody>
      </p:sp>
      <p:sp>
        <p:nvSpPr>
          <p:cNvPr id="11" name="TextBox 10">
            <a:extLst>
              <a:ext uri="{FF2B5EF4-FFF2-40B4-BE49-F238E27FC236}">
                <a16:creationId xmlns:a16="http://schemas.microsoft.com/office/drawing/2014/main" id="{4B59BB4F-51BC-E114-AA53-B7F2BDDE9197}"/>
              </a:ext>
            </a:extLst>
          </p:cNvPr>
          <p:cNvSpPr txBox="1"/>
          <p:nvPr/>
        </p:nvSpPr>
        <p:spPr>
          <a:xfrm rot="16200000">
            <a:off x="157510" y="5126438"/>
            <a:ext cx="1742175" cy="461665"/>
          </a:xfrm>
          <a:prstGeom prst="rect">
            <a:avLst/>
          </a:prstGeom>
          <a:solidFill>
            <a:schemeClr val="bg2"/>
          </a:solidFill>
        </p:spPr>
        <p:txBody>
          <a:bodyPr wrap="square" rtlCol="0">
            <a:spAutoFit/>
          </a:bodyPr>
          <a:lstStyle/>
          <a:p>
            <a:pPr algn="ctr"/>
            <a:r>
              <a:rPr lang="en-US" sz="2400" b="1" dirty="0">
                <a:solidFill>
                  <a:schemeClr val="tx2"/>
                </a:solidFill>
              </a:rPr>
              <a:t>main.py</a:t>
            </a:r>
          </a:p>
        </p:txBody>
      </p:sp>
      <p:sp>
        <p:nvSpPr>
          <p:cNvPr id="12" name="Rectangle 11">
            <a:extLst>
              <a:ext uri="{FF2B5EF4-FFF2-40B4-BE49-F238E27FC236}">
                <a16:creationId xmlns:a16="http://schemas.microsoft.com/office/drawing/2014/main" id="{EE8148D3-128D-9C67-A737-6951339072F6}"/>
              </a:ext>
            </a:extLst>
          </p:cNvPr>
          <p:cNvSpPr/>
          <p:nvPr/>
        </p:nvSpPr>
        <p:spPr>
          <a:xfrm>
            <a:off x="6728059" y="4673878"/>
            <a:ext cx="3455469" cy="136678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Turns the room green, sets the volume to 100, says the message, starts the song</a:t>
            </a:r>
          </a:p>
        </p:txBody>
      </p:sp>
      <p:cxnSp>
        <p:nvCxnSpPr>
          <p:cNvPr id="14" name="Connector: Elbow 13">
            <a:extLst>
              <a:ext uri="{FF2B5EF4-FFF2-40B4-BE49-F238E27FC236}">
                <a16:creationId xmlns:a16="http://schemas.microsoft.com/office/drawing/2014/main" id="{AC7C72B5-32FC-417F-01FB-96965CFE90ED}"/>
              </a:ext>
            </a:extLst>
          </p:cNvPr>
          <p:cNvCxnSpPr>
            <a:cxnSpLocks/>
            <a:endCxn id="12" idx="1"/>
          </p:cNvCxnSpPr>
          <p:nvPr/>
        </p:nvCxnSpPr>
        <p:spPr>
          <a:xfrm flipV="1">
            <a:off x="4966636" y="5357272"/>
            <a:ext cx="1761423" cy="494888"/>
          </a:xfrm>
          <a:prstGeom prst="bentConnector3">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486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Effect transition="in" filter="fade">
                                      <p:cBhvr>
                                        <p:cTn id="15" dur="500"/>
                                        <p:tgtEl>
                                          <p:spTgt spid="7">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fade">
                                      <p:cBhvr>
                                        <p:cTn id="20" dur="500"/>
                                        <p:tgtEl>
                                          <p:spTgt spid="7">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2" end="2"/>
                                            </p:txEl>
                                          </p:spTgt>
                                        </p:tgtEl>
                                        <p:attrNameLst>
                                          <p:attrName>style.visibility</p:attrName>
                                        </p:attrNameLst>
                                      </p:cBhvr>
                                      <p:to>
                                        <p:strVal val="visible"/>
                                      </p:to>
                                    </p:set>
                                    <p:animEffect transition="in" filter="fade">
                                      <p:cBhvr>
                                        <p:cTn id="25" dur="500"/>
                                        <p:tgtEl>
                                          <p:spTgt spid="7">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7">
                                            <p:txEl>
                                              <p:pRg st="3" end="3"/>
                                            </p:txEl>
                                          </p:spTgt>
                                        </p:tgtEl>
                                        <p:attrNameLst>
                                          <p:attrName>style.visibility</p:attrName>
                                        </p:attrNameLst>
                                      </p:cBhvr>
                                      <p:to>
                                        <p:strVal val="visible"/>
                                      </p:to>
                                    </p:set>
                                    <p:animEffect transition="in" filter="fade">
                                      <p:cBhvr>
                                        <p:cTn id="30" dur="500"/>
                                        <p:tgtEl>
                                          <p:spTgt spid="7">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
                                            <p:txEl>
                                              <p:pRg st="4" end="4"/>
                                            </p:txEl>
                                          </p:spTgt>
                                        </p:tgtEl>
                                        <p:attrNameLst>
                                          <p:attrName>style.visibility</p:attrName>
                                        </p:attrNameLst>
                                      </p:cBhvr>
                                      <p:to>
                                        <p:strVal val="visible"/>
                                      </p:to>
                                    </p:set>
                                    <p:animEffect transition="in" filter="fade">
                                      <p:cBhvr>
                                        <p:cTn id="35" dur="500"/>
                                        <p:tgtEl>
                                          <p:spTgt spid="7">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0">
                                            <p:txEl>
                                              <p:pRg st="0" end="0"/>
                                            </p:txEl>
                                          </p:spTgt>
                                        </p:tgtEl>
                                        <p:attrNameLst>
                                          <p:attrName>style.visibility</p:attrName>
                                        </p:attrNameLst>
                                      </p:cBhvr>
                                      <p:to>
                                        <p:strVal val="visible"/>
                                      </p:to>
                                    </p:set>
                                    <p:animEffect transition="in" filter="fade">
                                      <p:cBhvr>
                                        <p:cTn id="48" dur="500"/>
                                        <p:tgtEl>
                                          <p:spTgt spid="10">
                                            <p:txEl>
                                              <p:pRg st="0" end="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10">
                                            <p:txEl>
                                              <p:pRg st="1" end="1"/>
                                            </p:txEl>
                                          </p:spTgt>
                                        </p:tgtEl>
                                        <p:attrNameLst>
                                          <p:attrName>style.visibility</p:attrName>
                                        </p:attrNameLst>
                                      </p:cBhvr>
                                      <p:to>
                                        <p:strVal val="visible"/>
                                      </p:to>
                                    </p:set>
                                    <p:animEffect transition="in" filter="fade">
                                      <p:cBhvr>
                                        <p:cTn id="53" dur="500"/>
                                        <p:tgtEl>
                                          <p:spTgt spid="10">
                                            <p:txEl>
                                              <p:pRg st="1" end="1"/>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wipe(left)">
                                      <p:cBhvr>
                                        <p:cTn id="58" dur="500"/>
                                        <p:tgtEl>
                                          <p:spTgt spid="14"/>
                                        </p:tgtEl>
                                      </p:cBhvr>
                                    </p:animEffect>
                                  </p:childTnLst>
                                </p:cTn>
                              </p:par>
                            </p:childTnLst>
                          </p:cTn>
                        </p:par>
                        <p:par>
                          <p:cTn id="59" fill="hold">
                            <p:stCondLst>
                              <p:cond delay="500"/>
                            </p:stCondLst>
                            <p:childTnLst>
                              <p:par>
                                <p:cTn id="60" presetID="22" presetClass="entr" presetSubtype="8" fill="hold" grpId="0" nodeType="after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wipe(left)">
                                      <p:cBhvr>
                                        <p:cTn id="6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P spid="11" grpId="0" animBg="1"/>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nline Media 4" title="All Star but they don't stop coming pitch corrected">
            <a:hlinkClick r:id="" action="ppaction://media"/>
            <a:extLst>
              <a:ext uri="{FF2B5EF4-FFF2-40B4-BE49-F238E27FC236}">
                <a16:creationId xmlns:a16="http://schemas.microsoft.com/office/drawing/2014/main" id="{9B0DB388-39C8-AB6A-ABE0-9E89C40D6C13}"/>
              </a:ext>
            </a:extLst>
          </p:cNvPr>
          <p:cNvPicPr>
            <a:picLocks noRot="1" noChangeAspect="1"/>
          </p:cNvPicPr>
          <p:nvPr>
            <a:videoFile r:link="rId1"/>
          </p:nvPr>
        </p:nvPicPr>
        <p:blipFill>
          <a:blip r:embed="rId3"/>
          <a:stretch>
            <a:fillRect/>
          </a:stretch>
        </p:blipFill>
        <p:spPr>
          <a:xfrm>
            <a:off x="26988" y="0"/>
            <a:ext cx="12138025" cy="6858000"/>
          </a:xfrm>
          <a:prstGeom prst="rect">
            <a:avLst/>
          </a:prstGeom>
        </p:spPr>
      </p:pic>
    </p:spTree>
    <p:extLst>
      <p:ext uri="{BB962C8B-B14F-4D97-AF65-F5344CB8AC3E}">
        <p14:creationId xmlns:p14="http://schemas.microsoft.com/office/powerpoint/2010/main" val="3331944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CAA19-04DA-9879-504E-363062AF99BE}"/>
              </a:ext>
            </a:extLst>
          </p:cNvPr>
          <p:cNvSpPr>
            <a:spLocks noGrp="1"/>
          </p:cNvSpPr>
          <p:nvPr>
            <p:ph type="ctrTitle"/>
          </p:nvPr>
        </p:nvSpPr>
        <p:spPr/>
        <p:txBody>
          <a:bodyPr/>
          <a:lstStyle/>
          <a:p>
            <a:r>
              <a:rPr lang="en-US" b="1" dirty="0"/>
              <a:t>Questions?</a:t>
            </a:r>
          </a:p>
        </p:txBody>
      </p:sp>
      <p:sp>
        <p:nvSpPr>
          <p:cNvPr id="3" name="Subtitle 2">
            <a:extLst>
              <a:ext uri="{FF2B5EF4-FFF2-40B4-BE49-F238E27FC236}">
                <a16:creationId xmlns:a16="http://schemas.microsoft.com/office/drawing/2014/main" id="{2F2704B6-4078-7E6B-997A-9A7ACE91077D}"/>
              </a:ext>
            </a:extLst>
          </p:cNvPr>
          <p:cNvSpPr>
            <a:spLocks noGrp="1"/>
          </p:cNvSpPr>
          <p:nvPr>
            <p:ph type="subTitle" idx="1"/>
          </p:nvPr>
        </p:nvSpPr>
        <p:spPr/>
        <p:txBody>
          <a:bodyPr/>
          <a:lstStyle/>
          <a:p>
            <a:r>
              <a:rPr lang="en-US" dirty="0">
                <a:solidFill>
                  <a:schemeClr val="tx2"/>
                </a:solidFill>
              </a:rPr>
              <a:t>Hyland Python Academy @ UCS</a:t>
            </a:r>
          </a:p>
        </p:txBody>
      </p:sp>
    </p:spTree>
    <p:extLst>
      <p:ext uri="{BB962C8B-B14F-4D97-AF65-F5344CB8AC3E}">
        <p14:creationId xmlns:p14="http://schemas.microsoft.com/office/powerpoint/2010/main" val="1045977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02C8B-476C-6744-BFD5-1E4A4030F677}"/>
              </a:ext>
            </a:extLst>
          </p:cNvPr>
          <p:cNvSpPr>
            <a:spLocks noGrp="1"/>
          </p:cNvSpPr>
          <p:nvPr>
            <p:ph type="title"/>
          </p:nvPr>
        </p:nvSpPr>
        <p:spPr/>
        <p:txBody>
          <a:bodyPr/>
          <a:lstStyle/>
          <a:p>
            <a:r>
              <a:rPr lang="en-US" b="1" dirty="0"/>
              <a:t>What is a Function in Python?</a:t>
            </a:r>
          </a:p>
        </p:txBody>
      </p:sp>
      <p:sp>
        <p:nvSpPr>
          <p:cNvPr id="3" name="Content Placeholder 2">
            <a:extLst>
              <a:ext uri="{FF2B5EF4-FFF2-40B4-BE49-F238E27FC236}">
                <a16:creationId xmlns:a16="http://schemas.microsoft.com/office/drawing/2014/main" id="{D1F43519-EC1C-799A-4B26-EBC130BBAC4F}"/>
              </a:ext>
            </a:extLst>
          </p:cNvPr>
          <p:cNvSpPr>
            <a:spLocks noGrp="1"/>
          </p:cNvSpPr>
          <p:nvPr>
            <p:ph idx="1"/>
          </p:nvPr>
        </p:nvSpPr>
        <p:spPr/>
        <p:txBody>
          <a:bodyPr/>
          <a:lstStyle/>
          <a:p>
            <a:pPr marL="0" indent="0">
              <a:buNone/>
            </a:pPr>
            <a:r>
              <a:rPr lang="en-US" dirty="0">
                <a:solidFill>
                  <a:schemeClr val="tx2"/>
                </a:solidFill>
              </a:rPr>
              <a:t>A custom command that follows a defined set of instructions</a:t>
            </a:r>
          </a:p>
          <a:p>
            <a:pPr marL="0" indent="0">
              <a:buNone/>
            </a:pPr>
            <a:endParaRPr lang="en-US" dirty="0">
              <a:solidFill>
                <a:schemeClr val="tx2"/>
              </a:solidFill>
            </a:endParaRPr>
          </a:p>
          <a:p>
            <a:pPr marL="457200" lvl="1" indent="0">
              <a:buNone/>
            </a:pPr>
            <a:r>
              <a:rPr lang="en-US" dirty="0">
                <a:solidFill>
                  <a:schemeClr val="tx2"/>
                </a:solidFill>
              </a:rPr>
              <a:t>Sort of like a mini-program within your program</a:t>
            </a:r>
          </a:p>
          <a:p>
            <a:pPr marL="457200" lvl="1" indent="0">
              <a:buNone/>
            </a:pPr>
            <a:endParaRPr lang="en-US" dirty="0">
              <a:solidFill>
                <a:schemeClr val="tx2"/>
              </a:solidFill>
            </a:endParaRPr>
          </a:p>
          <a:p>
            <a:pPr marL="457200" lvl="1" indent="0">
              <a:buNone/>
            </a:pPr>
            <a:r>
              <a:rPr lang="en-US" dirty="0">
                <a:solidFill>
                  <a:schemeClr val="tx2"/>
                </a:solidFill>
              </a:rPr>
              <a:t>Functions must have a </a:t>
            </a:r>
            <a:r>
              <a:rPr lang="en-US" i="1" dirty="0">
                <a:solidFill>
                  <a:schemeClr val="tx2"/>
                </a:solidFill>
              </a:rPr>
              <a:t>name</a:t>
            </a:r>
            <a:r>
              <a:rPr lang="en-US" dirty="0">
                <a:solidFill>
                  <a:schemeClr val="tx2"/>
                </a:solidFill>
              </a:rPr>
              <a:t> – this is how they are called</a:t>
            </a:r>
            <a:endParaRPr lang="en-US" i="1" dirty="0">
              <a:solidFill>
                <a:schemeClr val="tx2"/>
              </a:solidFill>
            </a:endParaRPr>
          </a:p>
          <a:p>
            <a:pPr marL="457200" lvl="1" indent="0">
              <a:buNone/>
            </a:pPr>
            <a:endParaRPr lang="en-US" dirty="0">
              <a:solidFill>
                <a:schemeClr val="tx2"/>
              </a:solidFill>
            </a:endParaRPr>
          </a:p>
          <a:p>
            <a:pPr marL="457200" lvl="1" indent="0">
              <a:buNone/>
            </a:pPr>
            <a:r>
              <a:rPr lang="en-US" dirty="0">
                <a:solidFill>
                  <a:schemeClr val="tx2"/>
                </a:solidFill>
              </a:rPr>
              <a:t>Functions can take </a:t>
            </a:r>
            <a:r>
              <a:rPr lang="en-US" i="1" dirty="0">
                <a:solidFill>
                  <a:schemeClr val="tx2"/>
                </a:solidFill>
              </a:rPr>
              <a:t>input</a:t>
            </a:r>
            <a:r>
              <a:rPr lang="en-US" dirty="0">
                <a:solidFill>
                  <a:schemeClr val="tx2"/>
                </a:solidFill>
              </a:rPr>
              <a:t> and produce </a:t>
            </a:r>
            <a:r>
              <a:rPr lang="en-US" i="1" dirty="0">
                <a:solidFill>
                  <a:schemeClr val="tx2"/>
                </a:solidFill>
              </a:rPr>
              <a:t>output</a:t>
            </a:r>
            <a:endParaRPr lang="en-US" dirty="0">
              <a:solidFill>
                <a:schemeClr val="tx2"/>
              </a:solidFill>
            </a:endParaRPr>
          </a:p>
        </p:txBody>
      </p:sp>
    </p:spTree>
    <p:extLst>
      <p:ext uri="{BB962C8B-B14F-4D97-AF65-F5344CB8AC3E}">
        <p14:creationId xmlns:p14="http://schemas.microsoft.com/office/powerpoint/2010/main" val="2617383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02C8B-476C-6744-BFD5-1E4A4030F677}"/>
              </a:ext>
            </a:extLst>
          </p:cNvPr>
          <p:cNvSpPr>
            <a:spLocks noGrp="1"/>
          </p:cNvSpPr>
          <p:nvPr>
            <p:ph type="title"/>
          </p:nvPr>
        </p:nvSpPr>
        <p:spPr/>
        <p:txBody>
          <a:bodyPr/>
          <a:lstStyle/>
          <a:p>
            <a:r>
              <a:rPr lang="en-US" b="1" dirty="0"/>
              <a:t>📞 Calling Functions</a:t>
            </a:r>
          </a:p>
        </p:txBody>
      </p:sp>
      <p:sp>
        <p:nvSpPr>
          <p:cNvPr id="3" name="Content Placeholder 2">
            <a:extLst>
              <a:ext uri="{FF2B5EF4-FFF2-40B4-BE49-F238E27FC236}">
                <a16:creationId xmlns:a16="http://schemas.microsoft.com/office/drawing/2014/main" id="{D1F43519-EC1C-799A-4B26-EBC130BBAC4F}"/>
              </a:ext>
            </a:extLst>
          </p:cNvPr>
          <p:cNvSpPr>
            <a:spLocks noGrp="1"/>
          </p:cNvSpPr>
          <p:nvPr>
            <p:ph idx="1"/>
          </p:nvPr>
        </p:nvSpPr>
        <p:spPr>
          <a:xfrm>
            <a:off x="838200" y="1526270"/>
            <a:ext cx="7269480" cy="569232"/>
          </a:xfrm>
        </p:spPr>
        <p:txBody>
          <a:bodyPr/>
          <a:lstStyle/>
          <a:p>
            <a:pPr marL="0" indent="0">
              <a:buNone/>
            </a:pPr>
            <a:r>
              <a:rPr lang="en-US" dirty="0">
                <a:solidFill>
                  <a:schemeClr val="tx2"/>
                </a:solidFill>
              </a:rPr>
              <a:t>What functions have you called?</a:t>
            </a:r>
          </a:p>
          <a:p>
            <a:pPr marL="0" indent="0">
              <a:buNone/>
            </a:pPr>
            <a:endParaRPr lang="en-US" dirty="0">
              <a:solidFill>
                <a:schemeClr val="tx2"/>
              </a:solidFill>
            </a:endParaRPr>
          </a:p>
          <a:p>
            <a:pPr marL="0" indent="0">
              <a:buNone/>
            </a:pPr>
            <a:endParaRPr lang="en-US" dirty="0"/>
          </a:p>
        </p:txBody>
      </p:sp>
      <p:sp>
        <p:nvSpPr>
          <p:cNvPr id="5" name="TextBox 4">
            <a:extLst>
              <a:ext uri="{FF2B5EF4-FFF2-40B4-BE49-F238E27FC236}">
                <a16:creationId xmlns:a16="http://schemas.microsoft.com/office/drawing/2014/main" id="{55936063-8B75-A3C6-C1BE-1322376DA987}"/>
              </a:ext>
            </a:extLst>
          </p:cNvPr>
          <p:cNvSpPr txBox="1"/>
          <p:nvPr/>
        </p:nvSpPr>
        <p:spPr>
          <a:xfrm>
            <a:off x="431073" y="3988196"/>
            <a:ext cx="5599611" cy="769441"/>
          </a:xfrm>
          <a:prstGeom prst="rect">
            <a:avLst/>
          </a:prstGeom>
          <a:solidFill>
            <a:schemeClr val="accent5">
              <a:lumMod val="50000"/>
            </a:schemeClr>
          </a:solidFill>
        </p:spPr>
        <p:txBody>
          <a:bodyPr wrap="square">
            <a:spAutoFit/>
          </a:bodyPr>
          <a:lstStyle/>
          <a:p>
            <a:r>
              <a:rPr lang="en-US" sz="4400" b="0" dirty="0">
                <a:solidFill>
                  <a:srgbClr val="BBDAFF"/>
                </a:solidFill>
                <a:effectLst/>
                <a:latin typeface="Consolas" panose="020B0609020204030204" pitchFamily="49" charset="0"/>
              </a:rPr>
              <a:t>print(</a:t>
            </a:r>
            <a:r>
              <a:rPr lang="en-US" sz="4400" b="0" dirty="0">
                <a:solidFill>
                  <a:srgbClr val="D1F1A9"/>
                </a:solidFill>
                <a:effectLst/>
                <a:latin typeface="Consolas" panose="020B0609020204030204" pitchFamily="49" charset="0"/>
              </a:rPr>
              <a:t>"HI THERE"</a:t>
            </a:r>
            <a:r>
              <a:rPr lang="en-US" sz="4400" b="0" dirty="0">
                <a:solidFill>
                  <a:srgbClr val="BBDAFF"/>
                </a:solidFill>
                <a:effectLst/>
                <a:latin typeface="Consolas" panose="020B0609020204030204" pitchFamily="49" charset="0"/>
              </a:rPr>
              <a:t>)</a:t>
            </a:r>
            <a:endParaRPr lang="en-US" sz="4400" b="0" dirty="0">
              <a:solidFill>
                <a:srgbClr val="FFFFFF"/>
              </a:solidFill>
              <a:effectLst/>
              <a:latin typeface="Consolas" panose="020B0609020204030204" pitchFamily="49" charset="0"/>
            </a:endParaRPr>
          </a:p>
        </p:txBody>
      </p:sp>
      <p:sp>
        <p:nvSpPr>
          <p:cNvPr id="7" name="TextBox 6">
            <a:extLst>
              <a:ext uri="{FF2B5EF4-FFF2-40B4-BE49-F238E27FC236}">
                <a16:creationId xmlns:a16="http://schemas.microsoft.com/office/drawing/2014/main" id="{EE2A8E2D-F8AD-D52E-AD30-146AE1BC61E3}"/>
              </a:ext>
            </a:extLst>
          </p:cNvPr>
          <p:cNvSpPr txBox="1"/>
          <p:nvPr/>
        </p:nvSpPr>
        <p:spPr>
          <a:xfrm>
            <a:off x="431073" y="2404083"/>
            <a:ext cx="3361509" cy="523220"/>
          </a:xfrm>
          <a:prstGeom prst="rect">
            <a:avLst/>
          </a:prstGeom>
          <a:solidFill>
            <a:schemeClr val="accent5">
              <a:lumMod val="50000"/>
            </a:schemeClr>
          </a:solidFill>
        </p:spPr>
        <p:txBody>
          <a:bodyPr wrap="square">
            <a:spAutoFit/>
          </a:bodyPr>
          <a:lstStyle/>
          <a:p>
            <a:pPr algn="ctr"/>
            <a:r>
              <a:rPr lang="en-US" sz="2800" b="0" dirty="0">
                <a:solidFill>
                  <a:srgbClr val="BBDAFF"/>
                </a:solidFill>
                <a:effectLst/>
                <a:latin typeface="Consolas" panose="020B0609020204030204" pitchFamily="49" charset="0"/>
              </a:rPr>
              <a:t>input(</a:t>
            </a:r>
            <a:r>
              <a:rPr lang="en-US" sz="2800" b="0" dirty="0">
                <a:solidFill>
                  <a:srgbClr val="D1F1A9"/>
                </a:solidFill>
                <a:effectLst/>
                <a:latin typeface="Consolas" panose="020B0609020204030204" pitchFamily="49" charset="0"/>
              </a:rPr>
              <a:t>"Enter: "</a:t>
            </a:r>
            <a:r>
              <a:rPr lang="en-US" sz="2800" b="0" dirty="0">
                <a:solidFill>
                  <a:srgbClr val="BBDAFF"/>
                </a:solidFill>
                <a:effectLst/>
                <a:latin typeface="Consolas" panose="020B0609020204030204" pitchFamily="49" charset="0"/>
              </a:rPr>
              <a:t>)</a:t>
            </a:r>
            <a:endParaRPr lang="en-US" sz="2800" b="0" dirty="0">
              <a:solidFill>
                <a:srgbClr val="FFFFFF"/>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FEB3684B-CD19-C66A-6122-FAAEAE1CD899}"/>
              </a:ext>
            </a:extLst>
          </p:cNvPr>
          <p:cNvSpPr txBox="1"/>
          <p:nvPr/>
        </p:nvSpPr>
        <p:spPr>
          <a:xfrm>
            <a:off x="4737462" y="2577832"/>
            <a:ext cx="3762103" cy="523220"/>
          </a:xfrm>
          <a:prstGeom prst="rect">
            <a:avLst/>
          </a:prstGeom>
          <a:solidFill>
            <a:schemeClr val="accent5">
              <a:lumMod val="50000"/>
            </a:schemeClr>
          </a:solidFill>
        </p:spPr>
        <p:txBody>
          <a:bodyPr wrap="square">
            <a:spAutoFit/>
          </a:bodyPr>
          <a:lstStyle/>
          <a:p>
            <a:pPr algn="ctr"/>
            <a:r>
              <a:rPr lang="en-US" sz="2800" b="0" dirty="0" err="1">
                <a:solidFill>
                  <a:srgbClr val="FFFFFF"/>
                </a:solidFill>
                <a:effectLst/>
                <a:latin typeface="Consolas" panose="020B0609020204030204" pitchFamily="49" charset="0"/>
              </a:rPr>
              <a:t>shelly.</a:t>
            </a:r>
            <a:r>
              <a:rPr lang="en-US" sz="2800" b="0" dirty="0" err="1">
                <a:solidFill>
                  <a:srgbClr val="BBDAFF"/>
                </a:solidFill>
                <a:effectLst/>
                <a:latin typeface="Consolas" panose="020B0609020204030204" pitchFamily="49" charset="0"/>
              </a:rPr>
              <a:t>forward</a:t>
            </a:r>
            <a:r>
              <a:rPr lang="en-US" sz="2800" b="0" dirty="0">
                <a:solidFill>
                  <a:srgbClr val="BBDAFF"/>
                </a:solidFill>
                <a:effectLst/>
                <a:latin typeface="Consolas" panose="020B0609020204030204" pitchFamily="49" charset="0"/>
              </a:rPr>
              <a:t>(</a:t>
            </a:r>
            <a:r>
              <a:rPr lang="en-US" sz="2800" b="0" dirty="0">
                <a:solidFill>
                  <a:srgbClr val="FFC58F"/>
                </a:solidFill>
                <a:effectLst/>
                <a:latin typeface="Consolas" panose="020B0609020204030204" pitchFamily="49" charset="0"/>
              </a:rPr>
              <a:t>50</a:t>
            </a:r>
            <a:r>
              <a:rPr lang="en-US" sz="2800" b="0" dirty="0">
                <a:solidFill>
                  <a:srgbClr val="BBDAFF"/>
                </a:solidFill>
                <a:effectLst/>
                <a:latin typeface="Consolas" panose="020B0609020204030204" pitchFamily="49" charset="0"/>
              </a:rPr>
              <a:t>)</a:t>
            </a:r>
            <a:endParaRPr lang="en-US" sz="2800" b="0" dirty="0">
              <a:solidFill>
                <a:srgbClr val="FFFFFF"/>
              </a:solidFill>
              <a:effectLst/>
              <a:latin typeface="Consolas" panose="020B0609020204030204" pitchFamily="49" charset="0"/>
            </a:endParaRPr>
          </a:p>
        </p:txBody>
      </p:sp>
      <p:sp>
        <p:nvSpPr>
          <p:cNvPr id="12" name="TextBox 11">
            <a:extLst>
              <a:ext uri="{FF2B5EF4-FFF2-40B4-BE49-F238E27FC236}">
                <a16:creationId xmlns:a16="http://schemas.microsoft.com/office/drawing/2014/main" id="{72500E9C-D7A5-B041-1C70-769403A0061E}"/>
              </a:ext>
            </a:extLst>
          </p:cNvPr>
          <p:cNvSpPr txBox="1"/>
          <p:nvPr/>
        </p:nvSpPr>
        <p:spPr>
          <a:xfrm>
            <a:off x="7008222" y="3290541"/>
            <a:ext cx="4095207" cy="523220"/>
          </a:xfrm>
          <a:prstGeom prst="rect">
            <a:avLst/>
          </a:prstGeom>
          <a:solidFill>
            <a:schemeClr val="accent5">
              <a:lumMod val="50000"/>
            </a:schemeClr>
          </a:solidFill>
        </p:spPr>
        <p:txBody>
          <a:bodyPr wrap="square">
            <a:spAutoFit/>
          </a:bodyPr>
          <a:lstStyle/>
          <a:p>
            <a:pPr algn="ctr"/>
            <a:r>
              <a:rPr lang="en-US" sz="2800" b="0" dirty="0" err="1">
                <a:solidFill>
                  <a:srgbClr val="FFFFFF"/>
                </a:solidFill>
                <a:effectLst/>
                <a:latin typeface="Consolas" panose="020B0609020204030204" pitchFamily="49" charset="0"/>
              </a:rPr>
              <a:t>shelly.</a:t>
            </a:r>
            <a:r>
              <a:rPr lang="en-US" sz="2800" b="0" dirty="0" err="1">
                <a:solidFill>
                  <a:srgbClr val="BBDAFF"/>
                </a:solidFill>
                <a:effectLst/>
                <a:latin typeface="Consolas" panose="020B0609020204030204" pitchFamily="49" charset="0"/>
              </a:rPr>
              <a:t>color</a:t>
            </a:r>
            <a:r>
              <a:rPr lang="en-US" sz="2800" b="0" dirty="0">
                <a:solidFill>
                  <a:srgbClr val="BBDAFF"/>
                </a:solidFill>
                <a:effectLst/>
                <a:latin typeface="Consolas" panose="020B0609020204030204" pitchFamily="49" charset="0"/>
              </a:rPr>
              <a:t>(</a:t>
            </a:r>
            <a:r>
              <a:rPr lang="en-US" sz="2800" b="0" dirty="0">
                <a:solidFill>
                  <a:srgbClr val="D1F1A9"/>
                </a:solidFill>
                <a:effectLst/>
                <a:latin typeface="Consolas" panose="020B0609020204030204" pitchFamily="49" charset="0"/>
              </a:rPr>
              <a:t>"blue"</a:t>
            </a:r>
            <a:r>
              <a:rPr lang="en-US" sz="2800" b="0" dirty="0">
                <a:solidFill>
                  <a:srgbClr val="BBDAFF"/>
                </a:solidFill>
                <a:effectLst/>
                <a:latin typeface="Consolas" panose="020B0609020204030204" pitchFamily="49" charset="0"/>
              </a:rPr>
              <a:t>)</a:t>
            </a:r>
            <a:endParaRPr lang="en-US" sz="2800" b="0" dirty="0">
              <a:solidFill>
                <a:srgbClr val="FFFFFF"/>
              </a:solidFill>
              <a:effectLst/>
              <a:latin typeface="Consolas" panose="020B0609020204030204" pitchFamily="49" charset="0"/>
            </a:endParaRPr>
          </a:p>
        </p:txBody>
      </p:sp>
      <p:sp>
        <p:nvSpPr>
          <p:cNvPr id="14" name="TextBox 13">
            <a:extLst>
              <a:ext uri="{FF2B5EF4-FFF2-40B4-BE49-F238E27FC236}">
                <a16:creationId xmlns:a16="http://schemas.microsoft.com/office/drawing/2014/main" id="{C2834F3C-139F-66AF-F877-9EB20945630F}"/>
              </a:ext>
            </a:extLst>
          </p:cNvPr>
          <p:cNvSpPr txBox="1"/>
          <p:nvPr/>
        </p:nvSpPr>
        <p:spPr>
          <a:xfrm>
            <a:off x="1245325" y="3240213"/>
            <a:ext cx="3762103" cy="523220"/>
          </a:xfrm>
          <a:prstGeom prst="rect">
            <a:avLst/>
          </a:prstGeom>
          <a:solidFill>
            <a:schemeClr val="accent5">
              <a:lumMod val="50000"/>
            </a:schemeClr>
          </a:solidFill>
        </p:spPr>
        <p:txBody>
          <a:bodyPr wrap="square">
            <a:spAutoFit/>
          </a:bodyPr>
          <a:lstStyle/>
          <a:p>
            <a:pPr algn="ctr"/>
            <a:r>
              <a:rPr lang="en-US" sz="2800" b="0" dirty="0">
                <a:solidFill>
                  <a:srgbClr val="FF9DA4"/>
                </a:solidFill>
                <a:effectLst/>
                <a:latin typeface="Consolas" panose="020B0609020204030204" pitchFamily="49" charset="0"/>
              </a:rPr>
              <a:t>shelly</a:t>
            </a:r>
            <a:r>
              <a:rPr lang="en-US" sz="2800" b="0" dirty="0">
                <a:solidFill>
                  <a:srgbClr val="FFFFFF"/>
                </a:solidFill>
                <a:effectLst/>
                <a:latin typeface="Consolas" panose="020B0609020204030204" pitchFamily="49" charset="0"/>
              </a:rPr>
              <a:t> </a:t>
            </a:r>
            <a:r>
              <a:rPr lang="en-US" sz="2800" b="0" dirty="0">
                <a:solidFill>
                  <a:srgbClr val="99FFFF"/>
                </a:solidFill>
                <a:effectLst/>
                <a:latin typeface="Consolas" panose="020B0609020204030204" pitchFamily="49" charset="0"/>
              </a:rPr>
              <a:t>=</a:t>
            </a:r>
            <a:r>
              <a:rPr lang="en-US" sz="2800" b="0" dirty="0">
                <a:solidFill>
                  <a:srgbClr val="FFFFFF"/>
                </a:solidFill>
                <a:effectLst/>
                <a:latin typeface="Consolas" panose="020B0609020204030204" pitchFamily="49" charset="0"/>
              </a:rPr>
              <a:t> </a:t>
            </a:r>
            <a:r>
              <a:rPr lang="en-US" sz="2800" b="0" dirty="0">
                <a:solidFill>
                  <a:srgbClr val="FFEEAD"/>
                </a:solidFill>
                <a:effectLst/>
                <a:latin typeface="Consolas" panose="020B0609020204030204" pitchFamily="49" charset="0"/>
              </a:rPr>
              <a:t>Turtle</a:t>
            </a:r>
            <a:r>
              <a:rPr lang="en-US" sz="2800" b="0" dirty="0">
                <a:solidFill>
                  <a:srgbClr val="BBDAFF"/>
                </a:solidFill>
                <a:effectLst/>
                <a:latin typeface="Consolas" panose="020B0609020204030204" pitchFamily="49" charset="0"/>
              </a:rPr>
              <a:t>()</a:t>
            </a:r>
            <a:endParaRPr lang="en-US" sz="2800" b="0" dirty="0">
              <a:solidFill>
                <a:srgbClr val="FFFFFF"/>
              </a:solidFill>
              <a:effectLst/>
              <a:latin typeface="Consolas" panose="020B0609020204030204" pitchFamily="49" charset="0"/>
            </a:endParaRPr>
          </a:p>
        </p:txBody>
      </p:sp>
      <p:sp>
        <p:nvSpPr>
          <p:cNvPr id="15" name="TextBox 14">
            <a:extLst>
              <a:ext uri="{FF2B5EF4-FFF2-40B4-BE49-F238E27FC236}">
                <a16:creationId xmlns:a16="http://schemas.microsoft.com/office/drawing/2014/main" id="{A442A590-FEEB-B090-0D82-091394141D3D}"/>
              </a:ext>
            </a:extLst>
          </p:cNvPr>
          <p:cNvSpPr txBox="1"/>
          <p:nvPr/>
        </p:nvSpPr>
        <p:spPr>
          <a:xfrm>
            <a:off x="8242662" y="1564015"/>
            <a:ext cx="2860767" cy="523220"/>
          </a:xfrm>
          <a:prstGeom prst="rect">
            <a:avLst/>
          </a:prstGeom>
          <a:solidFill>
            <a:schemeClr val="accent5">
              <a:lumMod val="50000"/>
            </a:schemeClr>
          </a:solidFill>
        </p:spPr>
        <p:txBody>
          <a:bodyPr wrap="square">
            <a:spAutoFit/>
          </a:bodyPr>
          <a:lstStyle/>
          <a:p>
            <a:pPr algn="ctr"/>
            <a:r>
              <a:rPr lang="en-US" sz="2800" b="0" dirty="0" err="1">
                <a:solidFill>
                  <a:srgbClr val="BBDAFF"/>
                </a:solidFill>
                <a:effectLst/>
                <a:latin typeface="Consolas" panose="020B0609020204030204" pitchFamily="49" charset="0"/>
              </a:rPr>
              <a:t>moveDown</a:t>
            </a:r>
            <a:r>
              <a:rPr lang="en-US" sz="2800" b="0" dirty="0">
                <a:solidFill>
                  <a:srgbClr val="BBDAFF"/>
                </a:solidFill>
                <a:effectLst/>
                <a:latin typeface="Consolas" panose="020B0609020204030204" pitchFamily="49" charset="0"/>
              </a:rPr>
              <a:t>()</a:t>
            </a:r>
            <a:endParaRPr lang="en-US" sz="2800" b="0" dirty="0">
              <a:solidFill>
                <a:srgbClr val="FFFFFF"/>
              </a:solidFill>
              <a:effectLst/>
              <a:latin typeface="Consolas" panose="020B0609020204030204" pitchFamily="49" charset="0"/>
            </a:endParaRPr>
          </a:p>
        </p:txBody>
      </p:sp>
      <p:sp>
        <p:nvSpPr>
          <p:cNvPr id="16" name="TextBox 15">
            <a:extLst>
              <a:ext uri="{FF2B5EF4-FFF2-40B4-BE49-F238E27FC236}">
                <a16:creationId xmlns:a16="http://schemas.microsoft.com/office/drawing/2014/main" id="{37DF4F10-42C6-08AE-8961-00B8576D35BC}"/>
              </a:ext>
            </a:extLst>
          </p:cNvPr>
          <p:cNvSpPr txBox="1"/>
          <p:nvPr/>
        </p:nvSpPr>
        <p:spPr>
          <a:xfrm>
            <a:off x="6475239" y="4188250"/>
            <a:ext cx="4628190" cy="369332"/>
          </a:xfrm>
          <a:prstGeom prst="rect">
            <a:avLst/>
          </a:prstGeom>
          <a:noFill/>
        </p:spPr>
        <p:txBody>
          <a:bodyPr wrap="none" rtlCol="0">
            <a:spAutoFit/>
          </a:bodyPr>
          <a:lstStyle/>
          <a:p>
            <a:r>
              <a:rPr lang="en-US" i="1" dirty="0"/>
              <a:t>What do each of these have in common?</a:t>
            </a:r>
          </a:p>
        </p:txBody>
      </p:sp>
      <p:sp>
        <p:nvSpPr>
          <p:cNvPr id="17" name="Rectangle 16">
            <a:extLst>
              <a:ext uri="{FF2B5EF4-FFF2-40B4-BE49-F238E27FC236}">
                <a16:creationId xmlns:a16="http://schemas.microsoft.com/office/drawing/2014/main" id="{553CDAED-7F71-D073-67FC-5E230DFDC528}"/>
              </a:ext>
            </a:extLst>
          </p:cNvPr>
          <p:cNvSpPr/>
          <p:nvPr/>
        </p:nvSpPr>
        <p:spPr>
          <a:xfrm>
            <a:off x="431073" y="5017067"/>
            <a:ext cx="6827520" cy="13255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4800" dirty="0">
              <a:solidFill>
                <a:schemeClr val="accent6"/>
              </a:solidFill>
              <a:latin typeface="Consolas" panose="020B0609020204030204" pitchFamily="49" charset="0"/>
            </a:endParaRPr>
          </a:p>
        </p:txBody>
      </p:sp>
      <p:sp>
        <p:nvSpPr>
          <p:cNvPr id="20" name="Rectangle 19">
            <a:extLst>
              <a:ext uri="{FF2B5EF4-FFF2-40B4-BE49-F238E27FC236}">
                <a16:creationId xmlns:a16="http://schemas.microsoft.com/office/drawing/2014/main" id="{FD8CAA89-BD34-6580-7432-486A0ECA2846}"/>
              </a:ext>
            </a:extLst>
          </p:cNvPr>
          <p:cNvSpPr/>
          <p:nvPr/>
        </p:nvSpPr>
        <p:spPr>
          <a:xfrm>
            <a:off x="431073" y="5017067"/>
            <a:ext cx="6827520" cy="132556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dirty="0">
                <a:latin typeface="Consolas" panose="020B0609020204030204" pitchFamily="49" charset="0"/>
              </a:rPr>
              <a:t>            </a:t>
            </a:r>
            <a:r>
              <a:rPr lang="en-US" sz="4800" dirty="0">
                <a:solidFill>
                  <a:schemeClr val="accent6"/>
                </a:solidFill>
                <a:latin typeface="Consolas" panose="020B0609020204030204" pitchFamily="49" charset="0"/>
              </a:rPr>
              <a:t>(</a:t>
            </a:r>
            <a:r>
              <a:rPr lang="en-US" sz="4800" dirty="0">
                <a:solidFill>
                  <a:schemeClr val="tx1">
                    <a:lumMod val="50000"/>
                  </a:schemeClr>
                </a:solidFill>
                <a:latin typeface="Consolas" panose="020B0609020204030204" pitchFamily="49" charset="0"/>
              </a:rPr>
              <a:t>     </a:t>
            </a:r>
            <a:r>
              <a:rPr lang="en-US" sz="4800" dirty="0">
                <a:solidFill>
                  <a:schemeClr val="accent6"/>
                </a:solidFill>
                <a:latin typeface="Consolas" panose="020B0609020204030204" pitchFamily="49" charset="0"/>
              </a:rPr>
              <a:t>)</a:t>
            </a:r>
          </a:p>
        </p:txBody>
      </p:sp>
      <p:sp>
        <p:nvSpPr>
          <p:cNvPr id="24" name="Rectangle 23">
            <a:extLst>
              <a:ext uri="{FF2B5EF4-FFF2-40B4-BE49-F238E27FC236}">
                <a16:creationId xmlns:a16="http://schemas.microsoft.com/office/drawing/2014/main" id="{5B111913-FC63-3E8D-D03F-2DC3F07F5718}"/>
              </a:ext>
            </a:extLst>
          </p:cNvPr>
          <p:cNvSpPr/>
          <p:nvPr/>
        </p:nvSpPr>
        <p:spPr>
          <a:xfrm>
            <a:off x="431073" y="5017067"/>
            <a:ext cx="4359057" cy="132556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dirty="0" err="1">
                <a:latin typeface="Consolas" panose="020B0609020204030204" pitchFamily="49" charset="0"/>
              </a:rPr>
              <a:t>functionName</a:t>
            </a:r>
            <a:r>
              <a:rPr lang="en-US" sz="4800" dirty="0">
                <a:solidFill>
                  <a:schemeClr val="accent6"/>
                </a:solidFill>
                <a:latin typeface="Consolas" panose="020B0609020204030204" pitchFamily="49" charset="0"/>
              </a:rPr>
              <a:t>     </a:t>
            </a:r>
          </a:p>
        </p:txBody>
      </p:sp>
      <p:sp>
        <p:nvSpPr>
          <p:cNvPr id="25" name="Rectangle 24">
            <a:extLst>
              <a:ext uri="{FF2B5EF4-FFF2-40B4-BE49-F238E27FC236}">
                <a16:creationId xmlns:a16="http://schemas.microsoft.com/office/drawing/2014/main" id="{151BA613-CE64-5F4F-3B4F-337D8CDD7D1D}"/>
              </a:ext>
            </a:extLst>
          </p:cNvPr>
          <p:cNvSpPr/>
          <p:nvPr/>
        </p:nvSpPr>
        <p:spPr>
          <a:xfrm>
            <a:off x="2303004" y="5021721"/>
            <a:ext cx="5098868" cy="132556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dirty="0">
                <a:latin typeface="Consolas" panose="020B0609020204030204" pitchFamily="49" charset="0"/>
              </a:rPr>
              <a:t>      </a:t>
            </a:r>
            <a:r>
              <a:rPr lang="en-US" sz="4800" dirty="0">
                <a:solidFill>
                  <a:schemeClr val="tx1">
                    <a:lumMod val="50000"/>
                  </a:schemeClr>
                </a:solidFill>
                <a:latin typeface="Consolas" panose="020B0609020204030204" pitchFamily="49" charset="0"/>
              </a:rPr>
              <a:t>thing</a:t>
            </a:r>
            <a:endParaRPr lang="en-US" sz="4800" dirty="0">
              <a:solidFill>
                <a:schemeClr val="accent6"/>
              </a:solidFill>
              <a:latin typeface="Consolas" panose="020B0609020204030204" pitchFamily="49" charset="0"/>
            </a:endParaRPr>
          </a:p>
        </p:txBody>
      </p:sp>
      <p:sp>
        <p:nvSpPr>
          <p:cNvPr id="26" name="Rectangle 25">
            <a:extLst>
              <a:ext uri="{FF2B5EF4-FFF2-40B4-BE49-F238E27FC236}">
                <a16:creationId xmlns:a16="http://schemas.microsoft.com/office/drawing/2014/main" id="{D701C57D-C00E-0B32-68A9-42801A75CC4F}"/>
              </a:ext>
            </a:extLst>
          </p:cNvPr>
          <p:cNvSpPr/>
          <p:nvPr/>
        </p:nvSpPr>
        <p:spPr>
          <a:xfrm>
            <a:off x="7463247" y="5017067"/>
            <a:ext cx="3890554" cy="13255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sz="2400" dirty="0"/>
              <a:t>Name of the function</a:t>
            </a:r>
          </a:p>
          <a:p>
            <a:pPr marL="342900" indent="-342900">
              <a:buAutoNum type="arabicPeriod"/>
            </a:pPr>
            <a:r>
              <a:rPr lang="en-US" sz="2400" dirty="0">
                <a:solidFill>
                  <a:schemeClr val="accent6"/>
                </a:solidFill>
              </a:rPr>
              <a:t>Parentheses ( )</a:t>
            </a:r>
          </a:p>
          <a:p>
            <a:pPr marL="342900" indent="-342900">
              <a:buAutoNum type="arabicPeriod"/>
            </a:pPr>
            <a:r>
              <a:rPr lang="en-US" sz="2400" dirty="0">
                <a:solidFill>
                  <a:schemeClr val="tx1">
                    <a:lumMod val="50000"/>
                  </a:schemeClr>
                </a:solidFill>
              </a:rPr>
              <a:t>Input for the function</a:t>
            </a:r>
          </a:p>
        </p:txBody>
      </p:sp>
    </p:spTree>
    <p:extLst>
      <p:ext uri="{BB962C8B-B14F-4D97-AF65-F5344CB8AC3E}">
        <p14:creationId xmlns:p14="http://schemas.microsoft.com/office/powerpoint/2010/main" val="356558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6">
                                            <p:bg/>
                                          </p:spTgt>
                                        </p:tgtEl>
                                        <p:attrNameLst>
                                          <p:attrName>style.visibility</p:attrName>
                                        </p:attrNameLst>
                                      </p:cBhvr>
                                      <p:to>
                                        <p:strVal val="visible"/>
                                      </p:to>
                                    </p:set>
                                    <p:animEffect transition="in" filter="fade">
                                      <p:cBhvr>
                                        <p:cTn id="45" dur="500"/>
                                        <p:tgtEl>
                                          <p:spTgt spid="26">
                                            <p:bg/>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26">
                                            <p:txEl>
                                              <p:pRg st="1" end="1"/>
                                            </p:txEl>
                                          </p:spTgt>
                                        </p:tgtEl>
                                        <p:attrNameLst>
                                          <p:attrName>style.visibility</p:attrName>
                                        </p:attrNameLst>
                                      </p:cBhvr>
                                      <p:to>
                                        <p:strVal val="visible"/>
                                      </p:to>
                                    </p:set>
                                    <p:animEffect transition="in" filter="fade">
                                      <p:cBhvr>
                                        <p:cTn id="48" dur="500"/>
                                        <p:tgtEl>
                                          <p:spTgt spid="26">
                                            <p:txEl>
                                              <p:pRg st="1" end="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par>
                                <p:cTn id="54" presetID="10" presetClass="entr" presetSubtype="0" fill="hold" nodeType="withEffect">
                                  <p:stCondLst>
                                    <p:cond delay="0"/>
                                  </p:stCondLst>
                                  <p:childTnLst>
                                    <p:set>
                                      <p:cBhvr>
                                        <p:cTn id="55" dur="1" fill="hold">
                                          <p:stCondLst>
                                            <p:cond delay="0"/>
                                          </p:stCondLst>
                                        </p:cTn>
                                        <p:tgtEl>
                                          <p:spTgt spid="26">
                                            <p:txEl>
                                              <p:pRg st="0" end="0"/>
                                            </p:txEl>
                                          </p:spTgt>
                                        </p:tgtEl>
                                        <p:attrNameLst>
                                          <p:attrName>style.visibility</p:attrName>
                                        </p:attrNameLst>
                                      </p:cBhvr>
                                      <p:to>
                                        <p:strVal val="visible"/>
                                      </p:to>
                                    </p:set>
                                    <p:animEffect transition="in" filter="fade">
                                      <p:cBhvr>
                                        <p:cTn id="56" dur="500"/>
                                        <p:tgtEl>
                                          <p:spTgt spid="26">
                                            <p:txEl>
                                              <p:pRg st="0" end="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nodeType="withEffect">
                                  <p:stCondLst>
                                    <p:cond delay="0"/>
                                  </p:stCondLst>
                                  <p:childTnLst>
                                    <p:set>
                                      <p:cBhvr>
                                        <p:cTn id="63" dur="1" fill="hold">
                                          <p:stCondLst>
                                            <p:cond delay="0"/>
                                          </p:stCondLst>
                                        </p:cTn>
                                        <p:tgtEl>
                                          <p:spTgt spid="26">
                                            <p:txEl>
                                              <p:pRg st="2" end="2"/>
                                            </p:txEl>
                                          </p:spTgt>
                                        </p:tgtEl>
                                        <p:attrNameLst>
                                          <p:attrName>style.visibility</p:attrName>
                                        </p:attrNameLst>
                                      </p:cBhvr>
                                      <p:to>
                                        <p:strVal val="visible"/>
                                      </p:to>
                                    </p:set>
                                    <p:animEffect transition="in" filter="fade">
                                      <p:cBhvr>
                                        <p:cTn id="64" dur="500"/>
                                        <p:tgtEl>
                                          <p:spTgt spid="2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0" grpId="0" animBg="1"/>
      <p:bldP spid="12" grpId="0" animBg="1"/>
      <p:bldP spid="14" grpId="0" animBg="1"/>
      <p:bldP spid="15" grpId="0" animBg="1"/>
      <p:bldP spid="16" grpId="0"/>
      <p:bldP spid="17" grpId="0" animBg="1"/>
      <p:bldP spid="20" grpId="0"/>
      <p:bldP spid="24" grpId="0"/>
      <p:bldP spid="25" grpId="0"/>
      <p:bldP spid="26" grpId="0" uiExpand="1" build="allAtOnce"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02C8B-476C-6744-BFD5-1E4A4030F677}"/>
              </a:ext>
            </a:extLst>
          </p:cNvPr>
          <p:cNvSpPr>
            <a:spLocks noGrp="1"/>
          </p:cNvSpPr>
          <p:nvPr>
            <p:ph type="title"/>
          </p:nvPr>
        </p:nvSpPr>
        <p:spPr/>
        <p:txBody>
          <a:bodyPr/>
          <a:lstStyle/>
          <a:p>
            <a:r>
              <a:rPr lang="en-US" b="1" dirty="0"/>
              <a:t>✍ Defining Functions</a:t>
            </a:r>
          </a:p>
        </p:txBody>
      </p:sp>
      <p:sp>
        <p:nvSpPr>
          <p:cNvPr id="3" name="Content Placeholder 2">
            <a:extLst>
              <a:ext uri="{FF2B5EF4-FFF2-40B4-BE49-F238E27FC236}">
                <a16:creationId xmlns:a16="http://schemas.microsoft.com/office/drawing/2014/main" id="{D1F43519-EC1C-799A-4B26-EBC130BBAC4F}"/>
              </a:ext>
            </a:extLst>
          </p:cNvPr>
          <p:cNvSpPr>
            <a:spLocks noGrp="1"/>
          </p:cNvSpPr>
          <p:nvPr>
            <p:ph idx="1"/>
          </p:nvPr>
        </p:nvSpPr>
        <p:spPr>
          <a:xfrm>
            <a:off x="838200" y="1406072"/>
            <a:ext cx="10515600" cy="569232"/>
          </a:xfrm>
        </p:spPr>
        <p:txBody>
          <a:bodyPr/>
          <a:lstStyle/>
          <a:p>
            <a:pPr marL="0" indent="0">
              <a:buNone/>
            </a:pPr>
            <a:r>
              <a:rPr lang="en-US" dirty="0">
                <a:solidFill>
                  <a:schemeClr val="tx2"/>
                </a:solidFill>
              </a:rPr>
              <a:t>You can create your own custom commands for Python!</a:t>
            </a:r>
          </a:p>
          <a:p>
            <a:pPr marL="0" indent="0">
              <a:buNone/>
            </a:pPr>
            <a:endParaRPr lang="en-US" dirty="0">
              <a:solidFill>
                <a:schemeClr val="tx2"/>
              </a:solidFill>
            </a:endParaRPr>
          </a:p>
          <a:p>
            <a:pPr marL="0" indent="0">
              <a:buNone/>
            </a:pPr>
            <a:endParaRPr lang="en-US" dirty="0"/>
          </a:p>
        </p:txBody>
      </p:sp>
      <p:sp>
        <p:nvSpPr>
          <p:cNvPr id="4" name="Rectangle 3">
            <a:extLst>
              <a:ext uri="{FF2B5EF4-FFF2-40B4-BE49-F238E27FC236}">
                <a16:creationId xmlns:a16="http://schemas.microsoft.com/office/drawing/2014/main" id="{703B905B-7C2F-7910-D1AB-09BC4701D28B}"/>
              </a:ext>
            </a:extLst>
          </p:cNvPr>
          <p:cNvSpPr/>
          <p:nvPr/>
        </p:nvSpPr>
        <p:spPr>
          <a:xfrm>
            <a:off x="838200" y="2043404"/>
            <a:ext cx="10515600" cy="2379306"/>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6600" b="0" dirty="0">
                <a:solidFill>
                  <a:srgbClr val="EBBBFF"/>
                </a:solidFill>
                <a:effectLst/>
                <a:latin typeface="Consolas" panose="020B0609020204030204" pitchFamily="49" charset="0"/>
              </a:rPr>
              <a:t>def</a:t>
            </a:r>
            <a:r>
              <a:rPr lang="en-US" sz="6600" b="0" dirty="0">
                <a:solidFill>
                  <a:srgbClr val="FFFFFF"/>
                </a:solidFill>
                <a:effectLst/>
                <a:latin typeface="Consolas" panose="020B0609020204030204" pitchFamily="49" charset="0"/>
              </a:rPr>
              <a:t> </a:t>
            </a:r>
            <a:r>
              <a:rPr lang="en-US" sz="6600" b="0" dirty="0" err="1">
                <a:solidFill>
                  <a:srgbClr val="BBDAFF"/>
                </a:solidFill>
                <a:effectLst/>
                <a:latin typeface="Consolas" panose="020B0609020204030204" pitchFamily="49" charset="0"/>
              </a:rPr>
              <a:t>sayHi</a:t>
            </a:r>
            <a:r>
              <a:rPr lang="en-US" sz="6600" b="0" dirty="0">
                <a:solidFill>
                  <a:srgbClr val="FFFFFF"/>
                </a:solidFill>
                <a:effectLst/>
                <a:latin typeface="Consolas" panose="020B0609020204030204" pitchFamily="49" charset="0"/>
              </a:rPr>
              <a:t>(</a:t>
            </a:r>
            <a:r>
              <a:rPr lang="en-US" sz="6600" b="0" dirty="0">
                <a:solidFill>
                  <a:srgbClr val="FFC58F"/>
                </a:solidFill>
                <a:effectLst/>
                <a:latin typeface="Consolas" panose="020B0609020204030204" pitchFamily="49" charset="0"/>
              </a:rPr>
              <a:t>name</a:t>
            </a:r>
            <a:r>
              <a:rPr lang="en-US" sz="6600" b="0" dirty="0">
                <a:solidFill>
                  <a:srgbClr val="FFFFFF"/>
                </a:solidFill>
                <a:effectLst/>
                <a:latin typeface="Consolas" panose="020B0609020204030204" pitchFamily="49" charset="0"/>
              </a:rPr>
              <a:t>):</a:t>
            </a:r>
          </a:p>
          <a:p>
            <a:r>
              <a:rPr lang="en-US" sz="6600" dirty="0">
                <a:solidFill>
                  <a:schemeClr val="tx2">
                    <a:lumMod val="75000"/>
                  </a:schemeClr>
                </a:solidFill>
              </a:rPr>
              <a:t>❡&gt;</a:t>
            </a:r>
            <a:endParaRPr lang="en-US" sz="6600" b="0" dirty="0">
              <a:solidFill>
                <a:schemeClr val="tx2">
                  <a:lumMod val="75000"/>
                </a:schemeClr>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1BADF67A-F1ED-7F3A-9BC3-03E16A58EA63}"/>
              </a:ext>
            </a:extLst>
          </p:cNvPr>
          <p:cNvSpPr/>
          <p:nvPr/>
        </p:nvSpPr>
        <p:spPr>
          <a:xfrm>
            <a:off x="838200" y="4730621"/>
            <a:ext cx="11095653" cy="16120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4400" dirty="0">
                <a:solidFill>
                  <a:schemeClr val="accent6">
                    <a:lumMod val="75000"/>
                  </a:schemeClr>
                </a:solidFill>
                <a:latin typeface="Consolas" panose="020B0609020204030204" pitchFamily="49" charset="0"/>
              </a:rPr>
              <a:t>def</a:t>
            </a:r>
            <a:r>
              <a:rPr lang="en-US" sz="4400" dirty="0">
                <a:solidFill>
                  <a:schemeClr val="bg2"/>
                </a:solidFill>
              </a:rPr>
              <a:t>, </a:t>
            </a:r>
            <a:r>
              <a:rPr lang="en-US" sz="4400" dirty="0">
                <a:solidFill>
                  <a:schemeClr val="accent5">
                    <a:lumMod val="50000"/>
                  </a:schemeClr>
                </a:solidFill>
              </a:rPr>
              <a:t>name of the function</a:t>
            </a:r>
            <a:r>
              <a:rPr lang="en-US" sz="4400" dirty="0">
                <a:solidFill>
                  <a:schemeClr val="bg2"/>
                </a:solidFill>
              </a:rPr>
              <a:t>, </a:t>
            </a:r>
            <a:r>
              <a:rPr lang="en-US" sz="4400" dirty="0">
                <a:solidFill>
                  <a:schemeClr val="tx2">
                    <a:lumMod val="50000"/>
                  </a:schemeClr>
                </a:solidFill>
              </a:rPr>
              <a:t>parentheses</a:t>
            </a:r>
            <a:r>
              <a:rPr lang="en-US" sz="4400" dirty="0">
                <a:solidFill>
                  <a:schemeClr val="bg2"/>
                </a:solidFill>
              </a:rPr>
              <a:t>, </a:t>
            </a:r>
            <a:r>
              <a:rPr lang="en-US" sz="4400" dirty="0">
                <a:solidFill>
                  <a:schemeClr val="accent2">
                    <a:lumMod val="75000"/>
                  </a:schemeClr>
                </a:solidFill>
              </a:rPr>
              <a:t>input</a:t>
            </a:r>
            <a:r>
              <a:rPr lang="en-US" sz="4400" dirty="0">
                <a:solidFill>
                  <a:schemeClr val="bg2"/>
                </a:solidFill>
              </a:rPr>
              <a:t>, </a:t>
            </a:r>
            <a:r>
              <a:rPr lang="en-US" sz="4400" dirty="0">
                <a:solidFill>
                  <a:schemeClr val="tx2">
                    <a:lumMod val="50000"/>
                  </a:schemeClr>
                </a:solidFill>
              </a:rPr>
              <a:t>colon</a:t>
            </a:r>
            <a:r>
              <a:rPr lang="en-US" sz="4400" dirty="0">
                <a:solidFill>
                  <a:schemeClr val="bg2"/>
                </a:solidFill>
              </a:rPr>
              <a:t>, </a:t>
            </a:r>
            <a:r>
              <a:rPr lang="en-US" sz="4400" dirty="0">
                <a:solidFill>
                  <a:schemeClr val="tx2">
                    <a:lumMod val="50000"/>
                  </a:schemeClr>
                </a:solidFill>
              </a:rPr>
              <a:t>enter</a:t>
            </a:r>
            <a:r>
              <a:rPr lang="en-US" sz="4400" dirty="0">
                <a:solidFill>
                  <a:schemeClr val="bg2"/>
                </a:solidFill>
              </a:rPr>
              <a:t>, </a:t>
            </a:r>
            <a:r>
              <a:rPr lang="en-US" sz="4400" dirty="0">
                <a:solidFill>
                  <a:schemeClr val="tx2">
                    <a:lumMod val="50000"/>
                  </a:schemeClr>
                </a:solidFill>
              </a:rPr>
              <a:t>indent</a:t>
            </a:r>
            <a:r>
              <a:rPr lang="en-US" sz="4400" dirty="0">
                <a:solidFill>
                  <a:schemeClr val="bg2"/>
                </a:solidFill>
              </a:rPr>
              <a:t> </a:t>
            </a:r>
            <a:r>
              <a:rPr lang="en-US" dirty="0"/>
              <a:t>❡</a:t>
            </a:r>
            <a:endParaRPr lang="en-US" sz="4400" dirty="0">
              <a:solidFill>
                <a:schemeClr val="bg2"/>
              </a:solidFill>
            </a:endParaRPr>
          </a:p>
        </p:txBody>
      </p:sp>
    </p:spTree>
    <p:extLst>
      <p:ext uri="{BB962C8B-B14F-4D97-AF65-F5344CB8AC3E}">
        <p14:creationId xmlns:p14="http://schemas.microsoft.com/office/powerpoint/2010/main" val="582072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bg/>
                                          </p:spTgt>
                                        </p:tgtEl>
                                        <p:attrNameLst>
                                          <p:attrName>style.visibility</p:attrName>
                                        </p:attrNameLst>
                                      </p:cBhvr>
                                      <p:to>
                                        <p:strVal val="visible"/>
                                      </p:to>
                                    </p:set>
                                    <p:animEffect transition="in" filter="fade">
                                      <p:cBhvr>
                                        <p:cTn id="12" dur="500"/>
                                        <p:tgtEl>
                                          <p:spTgt spid="5">
                                            <p:bg/>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uiExpand="1" build="allAtOnce"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02C8B-476C-6744-BFD5-1E4A4030F677}"/>
              </a:ext>
            </a:extLst>
          </p:cNvPr>
          <p:cNvSpPr>
            <a:spLocks noGrp="1"/>
          </p:cNvSpPr>
          <p:nvPr>
            <p:ph type="title"/>
          </p:nvPr>
        </p:nvSpPr>
        <p:spPr/>
        <p:txBody>
          <a:bodyPr/>
          <a:lstStyle/>
          <a:p>
            <a:r>
              <a:rPr lang="en-US" b="1" dirty="0"/>
              <a:t>✍ Defining Functions: Body</a:t>
            </a:r>
          </a:p>
        </p:txBody>
      </p:sp>
      <p:sp>
        <p:nvSpPr>
          <p:cNvPr id="3" name="Content Placeholder 2">
            <a:extLst>
              <a:ext uri="{FF2B5EF4-FFF2-40B4-BE49-F238E27FC236}">
                <a16:creationId xmlns:a16="http://schemas.microsoft.com/office/drawing/2014/main" id="{D1F43519-EC1C-799A-4B26-EBC130BBAC4F}"/>
              </a:ext>
            </a:extLst>
          </p:cNvPr>
          <p:cNvSpPr>
            <a:spLocks noGrp="1"/>
          </p:cNvSpPr>
          <p:nvPr>
            <p:ph idx="1"/>
          </p:nvPr>
        </p:nvSpPr>
        <p:spPr>
          <a:xfrm>
            <a:off x="838200" y="1406072"/>
            <a:ext cx="10515600" cy="917250"/>
          </a:xfrm>
        </p:spPr>
        <p:txBody>
          <a:bodyPr>
            <a:normAutofit/>
          </a:bodyPr>
          <a:lstStyle/>
          <a:p>
            <a:pPr marL="0" indent="0">
              <a:buNone/>
            </a:pPr>
            <a:r>
              <a:rPr lang="en-US" dirty="0">
                <a:solidFill>
                  <a:schemeClr val="tx2"/>
                </a:solidFill>
              </a:rPr>
              <a:t>The indented </a:t>
            </a:r>
            <a:r>
              <a:rPr lang="en-US" i="1" dirty="0">
                <a:solidFill>
                  <a:schemeClr val="tx2"/>
                </a:solidFill>
              </a:rPr>
              <a:t>body</a:t>
            </a:r>
            <a:r>
              <a:rPr lang="en-US" dirty="0">
                <a:solidFill>
                  <a:schemeClr val="tx2"/>
                </a:solidFill>
              </a:rPr>
              <a:t> is a set of commands to run whenever the function is called</a:t>
            </a:r>
          </a:p>
          <a:p>
            <a:pPr marL="0" indent="0">
              <a:buNone/>
            </a:pPr>
            <a:endParaRPr lang="en-US" dirty="0">
              <a:solidFill>
                <a:schemeClr val="tx2"/>
              </a:solidFill>
            </a:endParaRPr>
          </a:p>
          <a:p>
            <a:pPr marL="0" indent="0">
              <a:buNone/>
            </a:pPr>
            <a:endParaRPr lang="en-US" dirty="0"/>
          </a:p>
        </p:txBody>
      </p:sp>
      <p:sp>
        <p:nvSpPr>
          <p:cNvPr id="4" name="Rectangle 3">
            <a:extLst>
              <a:ext uri="{FF2B5EF4-FFF2-40B4-BE49-F238E27FC236}">
                <a16:creationId xmlns:a16="http://schemas.microsoft.com/office/drawing/2014/main" id="{703B905B-7C2F-7910-D1AB-09BC4701D28B}"/>
              </a:ext>
            </a:extLst>
          </p:cNvPr>
          <p:cNvSpPr/>
          <p:nvPr/>
        </p:nvSpPr>
        <p:spPr>
          <a:xfrm>
            <a:off x="838200" y="2472611"/>
            <a:ext cx="10515600" cy="35829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6600" dirty="0">
                <a:solidFill>
                  <a:srgbClr val="EBBBFF"/>
                </a:solidFill>
                <a:latin typeface="Consolas" panose="020B0609020204030204" pitchFamily="49" charset="0"/>
              </a:rPr>
              <a:t>def</a:t>
            </a:r>
            <a:r>
              <a:rPr lang="en-US" sz="6600" dirty="0">
                <a:solidFill>
                  <a:srgbClr val="FFFFFF"/>
                </a:solidFill>
                <a:latin typeface="Consolas" panose="020B0609020204030204" pitchFamily="49" charset="0"/>
              </a:rPr>
              <a:t> </a:t>
            </a:r>
            <a:r>
              <a:rPr lang="en-US" sz="6600" dirty="0" err="1">
                <a:solidFill>
                  <a:srgbClr val="BBDAFF"/>
                </a:solidFill>
                <a:latin typeface="Consolas" panose="020B0609020204030204" pitchFamily="49" charset="0"/>
              </a:rPr>
              <a:t>sayHi</a:t>
            </a:r>
            <a:r>
              <a:rPr lang="en-US" sz="6600" dirty="0">
                <a:solidFill>
                  <a:srgbClr val="FFFFFF"/>
                </a:solidFill>
                <a:latin typeface="Consolas" panose="020B0609020204030204" pitchFamily="49" charset="0"/>
              </a:rPr>
              <a:t>(</a:t>
            </a:r>
            <a:r>
              <a:rPr lang="en-US" sz="6600" dirty="0">
                <a:solidFill>
                  <a:srgbClr val="FFC58F"/>
                </a:solidFill>
                <a:latin typeface="Consolas" panose="020B0609020204030204" pitchFamily="49" charset="0"/>
              </a:rPr>
              <a:t>name</a:t>
            </a:r>
            <a:r>
              <a:rPr lang="en-US" sz="6600" dirty="0">
                <a:solidFill>
                  <a:srgbClr val="FFFFFF"/>
                </a:solidFill>
                <a:latin typeface="Consolas" panose="020B0609020204030204" pitchFamily="49" charset="0"/>
              </a:rPr>
              <a:t>):</a:t>
            </a:r>
          </a:p>
          <a:p>
            <a:r>
              <a:rPr lang="en-US" sz="6600" dirty="0">
                <a:solidFill>
                  <a:srgbClr val="FFFFFF"/>
                </a:solidFill>
                <a:latin typeface="Consolas" panose="020B0609020204030204" pitchFamily="49" charset="0"/>
              </a:rPr>
              <a:t>  </a:t>
            </a:r>
            <a:r>
              <a:rPr lang="en-US" sz="6600" dirty="0">
                <a:solidFill>
                  <a:srgbClr val="BBDAFF"/>
                </a:solidFill>
                <a:latin typeface="Consolas" panose="020B0609020204030204" pitchFamily="49" charset="0"/>
              </a:rPr>
              <a:t>print(</a:t>
            </a:r>
            <a:r>
              <a:rPr lang="en-US" sz="6600" dirty="0">
                <a:solidFill>
                  <a:srgbClr val="D1F1A9"/>
                </a:solidFill>
                <a:latin typeface="Consolas" panose="020B0609020204030204" pitchFamily="49" charset="0"/>
              </a:rPr>
              <a:t>"Hi, "</a:t>
            </a:r>
            <a:r>
              <a:rPr lang="en-US" sz="6600" dirty="0">
                <a:solidFill>
                  <a:srgbClr val="BBDAFF"/>
                </a:solidFill>
                <a:latin typeface="Consolas" panose="020B0609020204030204" pitchFamily="49" charset="0"/>
              </a:rPr>
              <a:t> </a:t>
            </a:r>
            <a:r>
              <a:rPr lang="en-US" sz="6600" dirty="0">
                <a:solidFill>
                  <a:srgbClr val="99FFFF"/>
                </a:solidFill>
                <a:latin typeface="Consolas" panose="020B0609020204030204" pitchFamily="49" charset="0"/>
              </a:rPr>
              <a:t>+</a:t>
            </a:r>
            <a:r>
              <a:rPr lang="en-US" sz="6600" dirty="0">
                <a:solidFill>
                  <a:srgbClr val="BBDAFF"/>
                </a:solidFill>
                <a:latin typeface="Consolas" panose="020B0609020204030204" pitchFamily="49" charset="0"/>
              </a:rPr>
              <a:t> </a:t>
            </a:r>
            <a:r>
              <a:rPr lang="en-US" sz="6600" dirty="0">
                <a:solidFill>
                  <a:srgbClr val="FFC58F"/>
                </a:solidFill>
                <a:latin typeface="Consolas" panose="020B0609020204030204" pitchFamily="49" charset="0"/>
              </a:rPr>
              <a:t>name</a:t>
            </a:r>
            <a:r>
              <a:rPr lang="en-US" sz="6600" dirty="0">
                <a:solidFill>
                  <a:srgbClr val="BBDAFF"/>
                </a:solidFill>
                <a:latin typeface="Consolas" panose="020B0609020204030204" pitchFamily="49" charset="0"/>
              </a:rPr>
              <a:t>)</a:t>
            </a:r>
            <a:endParaRPr lang="en-US" sz="6600" dirty="0">
              <a:solidFill>
                <a:srgbClr val="FFFFFF"/>
              </a:solidFill>
              <a:latin typeface="Consolas" panose="020B0609020204030204" pitchFamily="49" charset="0"/>
            </a:endParaRPr>
          </a:p>
          <a:p>
            <a:r>
              <a:rPr lang="en-US" sz="6600" dirty="0">
                <a:solidFill>
                  <a:srgbClr val="FFFFFF"/>
                </a:solidFill>
                <a:latin typeface="Consolas" panose="020B0609020204030204" pitchFamily="49" charset="0"/>
              </a:rPr>
              <a:t>  </a:t>
            </a:r>
            <a:r>
              <a:rPr lang="en-US" sz="6600" dirty="0">
                <a:solidFill>
                  <a:srgbClr val="BBDAFF"/>
                </a:solidFill>
                <a:latin typeface="Consolas" panose="020B0609020204030204" pitchFamily="49" charset="0"/>
              </a:rPr>
              <a:t>print(</a:t>
            </a:r>
            <a:r>
              <a:rPr lang="en-US" sz="6600" dirty="0">
                <a:solidFill>
                  <a:srgbClr val="D1F1A9"/>
                </a:solidFill>
                <a:latin typeface="Consolas" panose="020B0609020204030204" pitchFamily="49" charset="0"/>
              </a:rPr>
              <a:t>"Good day!"</a:t>
            </a:r>
            <a:r>
              <a:rPr lang="en-US" sz="6600" dirty="0">
                <a:solidFill>
                  <a:srgbClr val="BBDAFF"/>
                </a:solidFill>
                <a:latin typeface="Consolas" panose="020B0609020204030204" pitchFamily="49" charset="0"/>
              </a:rPr>
              <a:t>)</a:t>
            </a:r>
            <a:endParaRPr lang="en-US" sz="6600" dirty="0">
              <a:solidFill>
                <a:srgbClr val="FFFFFF"/>
              </a:solidFill>
              <a:latin typeface="Consolas" panose="020B0609020204030204" pitchFamily="49" charset="0"/>
            </a:endParaRPr>
          </a:p>
        </p:txBody>
      </p:sp>
      <p:sp>
        <p:nvSpPr>
          <p:cNvPr id="6" name="Rectangle 5">
            <a:extLst>
              <a:ext uri="{FF2B5EF4-FFF2-40B4-BE49-F238E27FC236}">
                <a16:creationId xmlns:a16="http://schemas.microsoft.com/office/drawing/2014/main" id="{80A181C3-A5A8-CAF4-0114-97CC7F33E8B3}"/>
              </a:ext>
            </a:extLst>
          </p:cNvPr>
          <p:cNvSpPr/>
          <p:nvPr/>
        </p:nvSpPr>
        <p:spPr>
          <a:xfrm>
            <a:off x="838200" y="3750906"/>
            <a:ext cx="10377196" cy="2174033"/>
          </a:xfrm>
          <a:prstGeom prst="rect">
            <a:avLst/>
          </a:prstGeom>
          <a:solidFill>
            <a:srgbClr val="FFFFDD">
              <a:alpha val="25098"/>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5400" dirty="0">
                <a:solidFill>
                  <a:schemeClr val="tx2"/>
                </a:solidFill>
              </a:rPr>
              <a:t>-&gt;</a:t>
            </a:r>
          </a:p>
          <a:p>
            <a:endParaRPr lang="en-US" dirty="0">
              <a:solidFill>
                <a:schemeClr val="tx2"/>
              </a:solidFill>
            </a:endParaRPr>
          </a:p>
          <a:p>
            <a:r>
              <a:rPr lang="en-US" sz="5400" dirty="0">
                <a:solidFill>
                  <a:schemeClr val="tx2"/>
                </a:solidFill>
              </a:rPr>
              <a:t>-&gt;</a:t>
            </a:r>
          </a:p>
        </p:txBody>
      </p:sp>
    </p:spTree>
    <p:extLst>
      <p:ext uri="{BB962C8B-B14F-4D97-AF65-F5344CB8AC3E}">
        <p14:creationId xmlns:p14="http://schemas.microsoft.com/office/powerpoint/2010/main" val="229501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02C8B-476C-6744-BFD5-1E4A4030F677}"/>
              </a:ext>
            </a:extLst>
          </p:cNvPr>
          <p:cNvSpPr>
            <a:spLocks noGrp="1"/>
          </p:cNvSpPr>
          <p:nvPr>
            <p:ph type="title"/>
          </p:nvPr>
        </p:nvSpPr>
        <p:spPr/>
        <p:txBody>
          <a:bodyPr/>
          <a:lstStyle/>
          <a:p>
            <a:r>
              <a:rPr lang="en-US" b="1" dirty="0"/>
              <a:t>A Complete Example</a:t>
            </a:r>
          </a:p>
        </p:txBody>
      </p:sp>
      <p:sp>
        <p:nvSpPr>
          <p:cNvPr id="3" name="Content Placeholder 2">
            <a:extLst>
              <a:ext uri="{FF2B5EF4-FFF2-40B4-BE49-F238E27FC236}">
                <a16:creationId xmlns:a16="http://schemas.microsoft.com/office/drawing/2014/main" id="{D1F43519-EC1C-799A-4B26-EBC130BBAC4F}"/>
              </a:ext>
            </a:extLst>
          </p:cNvPr>
          <p:cNvSpPr>
            <a:spLocks noGrp="1"/>
          </p:cNvSpPr>
          <p:nvPr>
            <p:ph idx="1"/>
          </p:nvPr>
        </p:nvSpPr>
        <p:spPr>
          <a:xfrm>
            <a:off x="913544" y="5054017"/>
            <a:ext cx="3759926" cy="569232"/>
          </a:xfrm>
        </p:spPr>
        <p:txBody>
          <a:bodyPr/>
          <a:lstStyle/>
          <a:p>
            <a:pPr marL="0" indent="0">
              <a:buNone/>
            </a:pPr>
            <a:r>
              <a:rPr lang="en-US" dirty="0">
                <a:solidFill>
                  <a:schemeClr val="tx2"/>
                </a:solidFill>
              </a:rPr>
              <a:t>What will be printed?</a:t>
            </a:r>
          </a:p>
          <a:p>
            <a:pPr marL="0" indent="0">
              <a:buNone/>
            </a:pPr>
            <a:endParaRPr lang="en-US" dirty="0">
              <a:solidFill>
                <a:schemeClr val="tx2"/>
              </a:solidFill>
            </a:endParaRPr>
          </a:p>
          <a:p>
            <a:pPr marL="0" indent="0">
              <a:buNone/>
            </a:pPr>
            <a:endParaRPr lang="en-US" dirty="0"/>
          </a:p>
        </p:txBody>
      </p:sp>
      <p:sp>
        <p:nvSpPr>
          <p:cNvPr id="6" name="TextBox 5">
            <a:extLst>
              <a:ext uri="{FF2B5EF4-FFF2-40B4-BE49-F238E27FC236}">
                <a16:creationId xmlns:a16="http://schemas.microsoft.com/office/drawing/2014/main" id="{99CB8A53-8C20-BE0B-2480-44CADCD230CA}"/>
              </a:ext>
            </a:extLst>
          </p:cNvPr>
          <p:cNvSpPr txBox="1"/>
          <p:nvPr/>
        </p:nvSpPr>
        <p:spPr>
          <a:xfrm>
            <a:off x="678802" y="1664757"/>
            <a:ext cx="7989337" cy="2846376"/>
          </a:xfrm>
          <a:prstGeom prst="rect">
            <a:avLst/>
          </a:prstGeom>
          <a:solidFill>
            <a:schemeClr val="bg2"/>
          </a:solidFill>
        </p:spPr>
        <p:txBody>
          <a:bodyPr wrap="square">
            <a:noAutofit/>
          </a:bodyPr>
          <a:lstStyle/>
          <a:p>
            <a:r>
              <a:rPr lang="en-US" sz="4400" b="0" dirty="0">
                <a:solidFill>
                  <a:srgbClr val="EBBBFF"/>
                </a:solidFill>
                <a:effectLst/>
                <a:latin typeface="Consolas" panose="020B0609020204030204" pitchFamily="49" charset="0"/>
              </a:rPr>
              <a:t>def</a:t>
            </a:r>
            <a:r>
              <a:rPr lang="en-US" sz="4400" b="0" dirty="0">
                <a:solidFill>
                  <a:srgbClr val="FFFFFF"/>
                </a:solidFill>
                <a:effectLst/>
                <a:latin typeface="Consolas" panose="020B0609020204030204" pitchFamily="49" charset="0"/>
              </a:rPr>
              <a:t> </a:t>
            </a:r>
            <a:r>
              <a:rPr lang="en-US" sz="4400" b="0" dirty="0">
                <a:solidFill>
                  <a:srgbClr val="BBDAFF"/>
                </a:solidFill>
                <a:effectLst/>
                <a:latin typeface="Consolas" panose="020B0609020204030204" pitchFamily="49" charset="0"/>
              </a:rPr>
              <a:t>greet</a:t>
            </a:r>
            <a:r>
              <a:rPr lang="en-US" sz="4400" b="0" dirty="0">
                <a:solidFill>
                  <a:srgbClr val="FFFFFF"/>
                </a:solidFill>
                <a:effectLst/>
                <a:latin typeface="Consolas" panose="020B0609020204030204" pitchFamily="49" charset="0"/>
              </a:rPr>
              <a:t>(</a:t>
            </a:r>
            <a:r>
              <a:rPr lang="en-US" sz="4400" b="0" dirty="0">
                <a:solidFill>
                  <a:srgbClr val="FFC58F"/>
                </a:solidFill>
                <a:effectLst/>
                <a:latin typeface="Consolas" panose="020B0609020204030204" pitchFamily="49" charset="0"/>
              </a:rPr>
              <a:t>person</a:t>
            </a:r>
            <a:r>
              <a:rPr lang="en-US" sz="4400" b="0" dirty="0">
                <a:solidFill>
                  <a:srgbClr val="FFFFFF"/>
                </a:solidFill>
                <a:effectLst/>
                <a:latin typeface="Consolas" panose="020B0609020204030204" pitchFamily="49" charset="0"/>
              </a:rPr>
              <a:t>)</a:t>
            </a:r>
          </a:p>
          <a:p>
            <a:r>
              <a:rPr lang="en-US" sz="4400" b="0" dirty="0">
                <a:solidFill>
                  <a:srgbClr val="FFFFFF"/>
                </a:solidFill>
                <a:effectLst/>
                <a:latin typeface="Consolas" panose="020B0609020204030204" pitchFamily="49" charset="0"/>
              </a:rPr>
              <a:t>    </a:t>
            </a:r>
            <a:r>
              <a:rPr lang="en-US" sz="4400" b="0" dirty="0">
                <a:solidFill>
                  <a:srgbClr val="BBDAFF"/>
                </a:solidFill>
                <a:effectLst/>
                <a:latin typeface="Consolas" panose="020B0609020204030204" pitchFamily="49" charset="0"/>
              </a:rPr>
              <a:t>print(</a:t>
            </a:r>
            <a:r>
              <a:rPr lang="en-US" sz="4400" b="0" dirty="0">
                <a:solidFill>
                  <a:srgbClr val="D1F1A9"/>
                </a:solidFill>
                <a:effectLst/>
                <a:latin typeface="Consolas" panose="020B0609020204030204" pitchFamily="49" charset="0"/>
              </a:rPr>
              <a:t>"</a:t>
            </a:r>
            <a:r>
              <a:rPr lang="en-US" sz="4400" b="0" dirty="0" err="1">
                <a:solidFill>
                  <a:srgbClr val="D1F1A9"/>
                </a:solidFill>
                <a:effectLst/>
                <a:latin typeface="Consolas" panose="020B0609020204030204" pitchFamily="49" charset="0"/>
              </a:rPr>
              <a:t>yo</a:t>
            </a:r>
            <a:r>
              <a:rPr lang="en-US" sz="4400" b="0" dirty="0">
                <a:solidFill>
                  <a:srgbClr val="D1F1A9"/>
                </a:solidFill>
                <a:effectLst/>
                <a:latin typeface="Consolas" panose="020B0609020204030204" pitchFamily="49" charset="0"/>
              </a:rPr>
              <a:t> "</a:t>
            </a:r>
            <a:r>
              <a:rPr lang="en-US" sz="4400" b="0" dirty="0">
                <a:solidFill>
                  <a:srgbClr val="BBDAFF"/>
                </a:solidFill>
                <a:effectLst/>
                <a:latin typeface="Consolas" panose="020B0609020204030204" pitchFamily="49" charset="0"/>
              </a:rPr>
              <a:t> </a:t>
            </a:r>
            <a:r>
              <a:rPr lang="en-US" sz="4400" b="0" dirty="0">
                <a:solidFill>
                  <a:srgbClr val="99FFFF"/>
                </a:solidFill>
                <a:effectLst/>
                <a:latin typeface="Consolas" panose="020B0609020204030204" pitchFamily="49" charset="0"/>
              </a:rPr>
              <a:t>+</a:t>
            </a:r>
            <a:r>
              <a:rPr lang="en-US" sz="4400" b="0" dirty="0">
                <a:solidFill>
                  <a:srgbClr val="BBDAFF"/>
                </a:solidFill>
                <a:effectLst/>
                <a:latin typeface="Consolas" panose="020B0609020204030204" pitchFamily="49" charset="0"/>
              </a:rPr>
              <a:t> </a:t>
            </a:r>
            <a:r>
              <a:rPr lang="en-US" sz="4400" b="0" dirty="0">
                <a:solidFill>
                  <a:srgbClr val="FFC58F"/>
                </a:solidFill>
                <a:effectLst/>
                <a:latin typeface="Consolas" panose="020B0609020204030204" pitchFamily="49" charset="0"/>
              </a:rPr>
              <a:t>person</a:t>
            </a:r>
            <a:r>
              <a:rPr lang="en-US" sz="4400" b="0" dirty="0">
                <a:solidFill>
                  <a:srgbClr val="BBDAFF"/>
                </a:solidFill>
                <a:effectLst/>
                <a:latin typeface="Consolas" panose="020B0609020204030204" pitchFamily="49" charset="0"/>
              </a:rPr>
              <a:t>)</a:t>
            </a:r>
            <a:endParaRPr lang="en-US" sz="4400" b="0" dirty="0">
              <a:solidFill>
                <a:srgbClr val="FFFFFF"/>
              </a:solidFill>
              <a:effectLst/>
              <a:latin typeface="Consolas" panose="020B0609020204030204" pitchFamily="49" charset="0"/>
            </a:endParaRPr>
          </a:p>
          <a:p>
            <a:br>
              <a:rPr lang="en-US" sz="4400" b="0" dirty="0">
                <a:solidFill>
                  <a:srgbClr val="FFFFFF"/>
                </a:solidFill>
                <a:effectLst/>
                <a:latin typeface="Consolas" panose="020B0609020204030204" pitchFamily="49" charset="0"/>
              </a:rPr>
            </a:br>
            <a:r>
              <a:rPr lang="en-US" sz="4400" b="0" dirty="0">
                <a:solidFill>
                  <a:srgbClr val="BBDAFF"/>
                </a:solidFill>
                <a:effectLst/>
                <a:latin typeface="Consolas" panose="020B0609020204030204" pitchFamily="49" charset="0"/>
              </a:rPr>
              <a:t>greet(</a:t>
            </a:r>
            <a:r>
              <a:rPr lang="en-US" sz="4400" b="0" dirty="0">
                <a:solidFill>
                  <a:srgbClr val="D1F1A9"/>
                </a:solidFill>
                <a:effectLst/>
                <a:latin typeface="Consolas" panose="020B0609020204030204" pitchFamily="49" charset="0"/>
              </a:rPr>
              <a:t>"Adrian"</a:t>
            </a:r>
            <a:r>
              <a:rPr lang="en-US" sz="4400" b="0" dirty="0">
                <a:solidFill>
                  <a:srgbClr val="BBDAFF"/>
                </a:solidFill>
                <a:effectLst/>
                <a:latin typeface="Consolas" panose="020B0609020204030204" pitchFamily="49" charset="0"/>
              </a:rPr>
              <a:t>)</a:t>
            </a:r>
            <a:endParaRPr lang="en-US" sz="4400" b="0" dirty="0">
              <a:solidFill>
                <a:srgbClr val="FFFFFF"/>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BDEF2AC9-D465-490C-413B-E58CE2D1A248}"/>
              </a:ext>
            </a:extLst>
          </p:cNvPr>
          <p:cNvSpPr/>
          <p:nvPr/>
        </p:nvSpPr>
        <p:spPr>
          <a:xfrm>
            <a:off x="4812632" y="4718147"/>
            <a:ext cx="6700565" cy="12409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dirty="0" err="1"/>
              <a:t>yo</a:t>
            </a:r>
            <a:r>
              <a:rPr lang="en-US" sz="4800" dirty="0"/>
              <a:t> Adrian</a:t>
            </a:r>
          </a:p>
        </p:txBody>
      </p:sp>
      <p:pic>
        <p:nvPicPr>
          <p:cNvPr id="1026" name="Picture 2" descr="'Rocky' director: The broke days were the best">
            <a:extLst>
              <a:ext uri="{FF2B5EF4-FFF2-40B4-BE49-F238E27FC236}">
                <a16:creationId xmlns:a16="http://schemas.microsoft.com/office/drawing/2014/main" id="{EAC9FE43-6B9E-97CF-7A09-D8F6F92EC4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8139" y="1664756"/>
            <a:ext cx="2845059" cy="284637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6793C23B-0D02-2CF1-29B5-62D2E2C43FFE}"/>
              </a:ext>
            </a:extLst>
          </p:cNvPr>
          <p:cNvSpPr/>
          <p:nvPr/>
        </p:nvSpPr>
        <p:spPr>
          <a:xfrm>
            <a:off x="678802" y="1664756"/>
            <a:ext cx="7829939" cy="1877341"/>
          </a:xfrm>
          <a:prstGeom prst="rect">
            <a:avLst/>
          </a:prstGeom>
          <a:solidFill>
            <a:srgbClr val="DDFFFF">
              <a:alpha val="25098"/>
            </a:srgbClr>
          </a:solidFill>
          <a:ln w="38100">
            <a:solidFill>
              <a:schemeClr val="accent3">
                <a:lumMod val="50000"/>
              </a:schemeClr>
            </a:solidFill>
          </a:ln>
        </p:spPr>
        <p:style>
          <a:lnRef idx="2">
            <a:schemeClr val="accent3">
              <a:shade val="15000"/>
            </a:schemeClr>
          </a:lnRef>
          <a:fillRef idx="1">
            <a:schemeClr val="accent3"/>
          </a:fillRef>
          <a:effectRef idx="0">
            <a:schemeClr val="accent3"/>
          </a:effectRef>
          <a:fontRef idx="minor">
            <a:schemeClr val="lt1"/>
          </a:fontRef>
        </p:style>
        <p:txBody>
          <a:bodyPr rtlCol="0" anchor="b"/>
          <a:lstStyle/>
          <a:p>
            <a:r>
              <a:rPr lang="en-US" sz="2400" dirty="0">
                <a:solidFill>
                  <a:schemeClr val="accent3">
                    <a:lumMod val="90000"/>
                  </a:schemeClr>
                </a:solidFill>
              </a:rPr>
              <a:t>Function Definition</a:t>
            </a:r>
          </a:p>
        </p:txBody>
      </p:sp>
      <p:sp>
        <p:nvSpPr>
          <p:cNvPr id="10" name="Rectangle 9">
            <a:extLst>
              <a:ext uri="{FF2B5EF4-FFF2-40B4-BE49-F238E27FC236}">
                <a16:creationId xmlns:a16="http://schemas.microsoft.com/office/drawing/2014/main" id="{E64D305C-486A-00C7-E387-5DDCD83D75E0}"/>
              </a:ext>
            </a:extLst>
          </p:cNvPr>
          <p:cNvSpPr/>
          <p:nvPr/>
        </p:nvSpPr>
        <p:spPr>
          <a:xfrm>
            <a:off x="678802" y="3572462"/>
            <a:ext cx="7829939" cy="938671"/>
          </a:xfrm>
          <a:prstGeom prst="rect">
            <a:avLst/>
          </a:prstGeom>
          <a:solidFill>
            <a:schemeClr val="accent6">
              <a:lumMod val="20000"/>
              <a:lumOff val="80000"/>
              <a:alpha val="25098"/>
            </a:schemeClr>
          </a:solidFill>
          <a:ln w="38100">
            <a:solidFill>
              <a:schemeClr val="accent6">
                <a:lumMod val="40000"/>
                <a:lumOff val="60000"/>
              </a:schemeClr>
            </a:solidFill>
          </a:ln>
        </p:spPr>
        <p:style>
          <a:lnRef idx="2">
            <a:schemeClr val="accent3">
              <a:shade val="15000"/>
            </a:schemeClr>
          </a:lnRef>
          <a:fillRef idx="1">
            <a:schemeClr val="accent3"/>
          </a:fillRef>
          <a:effectRef idx="0">
            <a:schemeClr val="accent3"/>
          </a:effectRef>
          <a:fontRef idx="minor">
            <a:schemeClr val="lt1"/>
          </a:fontRef>
        </p:style>
        <p:txBody>
          <a:bodyPr rtlCol="0" anchor="b"/>
          <a:lstStyle/>
          <a:p>
            <a:pPr algn="r"/>
            <a:r>
              <a:rPr lang="en-US" sz="2400" dirty="0">
                <a:solidFill>
                  <a:schemeClr val="accent6">
                    <a:lumMod val="20000"/>
                    <a:lumOff val="80000"/>
                  </a:schemeClr>
                </a:solidFill>
              </a:rPr>
              <a:t>Function Call</a:t>
            </a:r>
          </a:p>
        </p:txBody>
      </p:sp>
    </p:spTree>
    <p:extLst>
      <p:ext uri="{BB962C8B-B14F-4D97-AF65-F5344CB8AC3E}">
        <p14:creationId xmlns:p14="http://schemas.microsoft.com/office/powerpoint/2010/main" val="2578262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nodeType="withEffect">
                                  <p:stCondLst>
                                    <p:cond delay="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animBg="1"/>
      <p:bldP spid="9"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4F0FB-AAD0-B1C9-513C-B310147AEF20}"/>
              </a:ext>
            </a:extLst>
          </p:cNvPr>
          <p:cNvSpPr>
            <a:spLocks noGrp="1"/>
          </p:cNvSpPr>
          <p:nvPr>
            <p:ph type="title"/>
          </p:nvPr>
        </p:nvSpPr>
        <p:spPr>
          <a:xfrm>
            <a:off x="839788" y="0"/>
            <a:ext cx="10515600" cy="933856"/>
          </a:xfrm>
        </p:spPr>
        <p:txBody>
          <a:bodyPr>
            <a:normAutofit/>
          </a:bodyPr>
          <a:lstStyle/>
          <a:p>
            <a:pPr algn="ctr"/>
            <a:r>
              <a:rPr lang="en-US" b="1" dirty="0"/>
              <a:t>Analogy: Pet Tricks</a:t>
            </a:r>
          </a:p>
        </p:txBody>
      </p:sp>
      <p:pic>
        <p:nvPicPr>
          <p:cNvPr id="16" name="breakdancingnintendogclip">
            <a:hlinkClick r:id="" action="ppaction://media"/>
            <a:extLst>
              <a:ext uri="{FF2B5EF4-FFF2-40B4-BE49-F238E27FC236}">
                <a16:creationId xmlns:a16="http://schemas.microsoft.com/office/drawing/2014/main" id="{E4721260-43A8-4C74-1D2E-BD0221B806C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20047" y="933856"/>
            <a:ext cx="7551906" cy="5663930"/>
          </a:xfrm>
          <a:prstGeom prst="rect">
            <a:avLst/>
          </a:prstGeom>
        </p:spPr>
      </p:pic>
    </p:spTree>
    <p:extLst>
      <p:ext uri="{BB962C8B-B14F-4D97-AF65-F5344CB8AC3E}">
        <p14:creationId xmlns:p14="http://schemas.microsoft.com/office/powerpoint/2010/main" val="2103609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029"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081C9C-1678-3ACD-514A-D33968B12E65}"/>
              </a:ext>
            </a:extLst>
          </p:cNvPr>
          <p:cNvSpPr>
            <a:spLocks noGrp="1"/>
          </p:cNvSpPr>
          <p:nvPr>
            <p:ph type="body" idx="1"/>
          </p:nvPr>
        </p:nvSpPr>
        <p:spPr>
          <a:xfrm>
            <a:off x="839788" y="933856"/>
            <a:ext cx="5157787" cy="823912"/>
          </a:xfrm>
          <a:solidFill>
            <a:schemeClr val="accent5"/>
          </a:solidFill>
        </p:spPr>
        <p:txBody>
          <a:bodyPr>
            <a:normAutofit/>
          </a:bodyPr>
          <a:lstStyle/>
          <a:p>
            <a:r>
              <a:rPr lang="en-US" sz="3200" dirty="0">
                <a:solidFill>
                  <a:schemeClr val="accent3"/>
                </a:solidFill>
              </a:rPr>
              <a:t>Defining a Function…</a:t>
            </a:r>
          </a:p>
        </p:txBody>
      </p:sp>
      <p:sp>
        <p:nvSpPr>
          <p:cNvPr id="4" name="Content Placeholder 3">
            <a:extLst>
              <a:ext uri="{FF2B5EF4-FFF2-40B4-BE49-F238E27FC236}">
                <a16:creationId xmlns:a16="http://schemas.microsoft.com/office/drawing/2014/main" id="{F5CFE51A-FDBB-D9D0-1B87-50776BDB7997}"/>
              </a:ext>
            </a:extLst>
          </p:cNvPr>
          <p:cNvSpPr>
            <a:spLocks noGrp="1"/>
          </p:cNvSpPr>
          <p:nvPr>
            <p:ph sz="half" idx="2"/>
          </p:nvPr>
        </p:nvSpPr>
        <p:spPr>
          <a:xfrm>
            <a:off x="839788" y="1757768"/>
            <a:ext cx="5157787" cy="4587048"/>
          </a:xfrm>
          <a:solidFill>
            <a:schemeClr val="tx2"/>
          </a:solidFill>
        </p:spPr>
        <p:txBody>
          <a:bodyPr/>
          <a:lstStyle/>
          <a:p>
            <a:pPr marL="0" indent="0">
              <a:buNone/>
            </a:pPr>
            <a:endParaRPr lang="en-US" dirty="0">
              <a:solidFill>
                <a:schemeClr val="accent5"/>
              </a:solidFill>
            </a:endParaRPr>
          </a:p>
          <a:p>
            <a:pPr marL="0" indent="0">
              <a:buNone/>
            </a:pPr>
            <a:r>
              <a:rPr lang="en-US" dirty="0">
                <a:solidFill>
                  <a:schemeClr val="accent5"/>
                </a:solidFill>
              </a:rPr>
              <a:t>…is like teaching your dog how to do a trick</a:t>
            </a:r>
          </a:p>
          <a:p>
            <a:pPr marL="0" indent="0">
              <a:buNone/>
            </a:pPr>
            <a:endParaRPr lang="en-US" dirty="0">
              <a:solidFill>
                <a:schemeClr val="accent5"/>
              </a:solidFill>
            </a:endParaRPr>
          </a:p>
          <a:p>
            <a:pPr marL="0" indent="0">
              <a:buNone/>
            </a:pPr>
            <a:r>
              <a:rPr lang="en-US" sz="3600" dirty="0">
                <a:solidFill>
                  <a:schemeClr val="bg1"/>
                </a:solidFill>
                <a:latin typeface="Consolas" panose="020B0609020204030204" pitchFamily="49" charset="0"/>
              </a:rPr>
              <a:t>def </a:t>
            </a:r>
            <a:r>
              <a:rPr lang="en-US" sz="3600" b="1" dirty="0">
                <a:solidFill>
                  <a:schemeClr val="bg1"/>
                </a:solidFill>
                <a:latin typeface="Consolas" panose="020B0609020204030204" pitchFamily="49" charset="0"/>
              </a:rPr>
              <a:t>breakdance</a:t>
            </a:r>
            <a:r>
              <a:rPr lang="en-US" sz="3600" dirty="0">
                <a:solidFill>
                  <a:schemeClr val="bg1"/>
                </a:solidFill>
                <a:latin typeface="Consolas" panose="020B0609020204030204" pitchFamily="49" charset="0"/>
              </a:rPr>
              <a:t>():</a:t>
            </a:r>
          </a:p>
          <a:p>
            <a:pPr marL="0" indent="0">
              <a:buNone/>
            </a:pPr>
            <a:r>
              <a:rPr lang="en-US" sz="3600" dirty="0">
                <a:solidFill>
                  <a:schemeClr val="bg1"/>
                </a:solidFill>
                <a:latin typeface="Consolas" panose="020B0609020204030204" pitchFamily="49" charset="0"/>
              </a:rPr>
              <a:t>    </a:t>
            </a:r>
            <a:r>
              <a:rPr lang="en-US" sz="3600" dirty="0" err="1">
                <a:solidFill>
                  <a:schemeClr val="bg1"/>
                </a:solidFill>
                <a:latin typeface="Consolas" panose="020B0609020204030204" pitchFamily="49" charset="0"/>
              </a:rPr>
              <a:t>play_dead</a:t>
            </a:r>
            <a:r>
              <a:rPr lang="en-US" sz="3600" dirty="0">
                <a:solidFill>
                  <a:schemeClr val="bg1"/>
                </a:solidFill>
                <a:latin typeface="Consolas" panose="020B0609020204030204" pitchFamily="49" charset="0"/>
              </a:rPr>
              <a:t>()</a:t>
            </a:r>
          </a:p>
          <a:p>
            <a:pPr marL="0" indent="0">
              <a:buNone/>
            </a:pPr>
            <a:r>
              <a:rPr lang="en-US" sz="3600" dirty="0">
                <a:solidFill>
                  <a:schemeClr val="bg1"/>
                </a:solidFill>
                <a:latin typeface="Consolas" panose="020B0609020204030204" pitchFamily="49" charset="0"/>
              </a:rPr>
              <a:t>    </a:t>
            </a:r>
            <a:r>
              <a:rPr lang="en-US" sz="3600" dirty="0" err="1">
                <a:solidFill>
                  <a:schemeClr val="bg1"/>
                </a:solidFill>
                <a:latin typeface="Consolas" panose="020B0609020204030204" pitchFamily="49" charset="0"/>
              </a:rPr>
              <a:t>turn_around</a:t>
            </a:r>
            <a:r>
              <a:rPr lang="en-US" sz="3600" dirty="0">
                <a:solidFill>
                  <a:schemeClr val="bg1"/>
                </a:solidFill>
                <a:latin typeface="Consolas" panose="020B0609020204030204" pitchFamily="49" charset="0"/>
              </a:rPr>
              <a:t>()</a:t>
            </a:r>
          </a:p>
        </p:txBody>
      </p:sp>
      <p:sp>
        <p:nvSpPr>
          <p:cNvPr id="5" name="Text Placeholder 4">
            <a:extLst>
              <a:ext uri="{FF2B5EF4-FFF2-40B4-BE49-F238E27FC236}">
                <a16:creationId xmlns:a16="http://schemas.microsoft.com/office/drawing/2014/main" id="{00D7D227-F504-AB85-950A-FB8EBAF88371}"/>
              </a:ext>
            </a:extLst>
          </p:cNvPr>
          <p:cNvSpPr>
            <a:spLocks noGrp="1"/>
          </p:cNvSpPr>
          <p:nvPr>
            <p:ph type="body" sz="quarter" idx="3"/>
          </p:nvPr>
        </p:nvSpPr>
        <p:spPr>
          <a:xfrm>
            <a:off x="6172200" y="933856"/>
            <a:ext cx="5183188" cy="823912"/>
          </a:xfrm>
          <a:solidFill>
            <a:schemeClr val="accent6"/>
          </a:solidFill>
        </p:spPr>
        <p:txBody>
          <a:bodyPr>
            <a:normAutofit/>
          </a:bodyPr>
          <a:lstStyle/>
          <a:p>
            <a:r>
              <a:rPr lang="en-US" sz="3200" dirty="0">
                <a:solidFill>
                  <a:schemeClr val="accent1"/>
                </a:solidFill>
              </a:rPr>
              <a:t>Calling a Function…</a:t>
            </a:r>
          </a:p>
        </p:txBody>
      </p:sp>
      <p:sp>
        <p:nvSpPr>
          <p:cNvPr id="6" name="Content Placeholder 5">
            <a:extLst>
              <a:ext uri="{FF2B5EF4-FFF2-40B4-BE49-F238E27FC236}">
                <a16:creationId xmlns:a16="http://schemas.microsoft.com/office/drawing/2014/main" id="{32BDBE66-518D-6F14-9191-0B245FBB8592}"/>
              </a:ext>
            </a:extLst>
          </p:cNvPr>
          <p:cNvSpPr>
            <a:spLocks noGrp="1"/>
          </p:cNvSpPr>
          <p:nvPr>
            <p:ph sz="quarter" idx="4"/>
          </p:nvPr>
        </p:nvSpPr>
        <p:spPr>
          <a:xfrm>
            <a:off x="6172200" y="1757768"/>
            <a:ext cx="5183188" cy="4587048"/>
          </a:xfrm>
          <a:solidFill>
            <a:schemeClr val="tx2"/>
          </a:solidFill>
        </p:spPr>
        <p:txBody>
          <a:bodyPr/>
          <a:lstStyle/>
          <a:p>
            <a:pPr marL="0" indent="0">
              <a:buNone/>
            </a:pPr>
            <a:endParaRPr lang="en-US" dirty="0">
              <a:solidFill>
                <a:schemeClr val="accent6"/>
              </a:solidFill>
            </a:endParaRPr>
          </a:p>
          <a:p>
            <a:pPr marL="0" indent="0">
              <a:buNone/>
            </a:pPr>
            <a:r>
              <a:rPr lang="en-US" dirty="0">
                <a:solidFill>
                  <a:schemeClr val="accent6"/>
                </a:solidFill>
              </a:rPr>
              <a:t>…is like commanding your dog to do the trick</a:t>
            </a:r>
          </a:p>
          <a:p>
            <a:pPr marL="0" indent="0">
              <a:buNone/>
            </a:pPr>
            <a:endParaRPr lang="en-US" dirty="0">
              <a:solidFill>
                <a:schemeClr val="accent6"/>
              </a:solidFill>
            </a:endParaRPr>
          </a:p>
          <a:p>
            <a:pPr marL="0" indent="0">
              <a:buNone/>
            </a:pPr>
            <a:endParaRPr lang="en-US" sz="3600" dirty="0">
              <a:solidFill>
                <a:schemeClr val="bg1"/>
              </a:solidFill>
              <a:latin typeface="Consolas" panose="020B0609020204030204" pitchFamily="49" charset="0"/>
            </a:endParaRPr>
          </a:p>
          <a:p>
            <a:pPr marL="0" indent="0">
              <a:buNone/>
            </a:pPr>
            <a:r>
              <a:rPr lang="en-US" sz="3600" b="1" dirty="0">
                <a:solidFill>
                  <a:schemeClr val="bg1"/>
                </a:solidFill>
                <a:latin typeface="Consolas" panose="020B0609020204030204" pitchFamily="49" charset="0"/>
              </a:rPr>
              <a:t>breakdance</a:t>
            </a:r>
            <a:r>
              <a:rPr lang="en-US" sz="3600" dirty="0">
                <a:solidFill>
                  <a:schemeClr val="bg1"/>
                </a:solidFill>
                <a:latin typeface="Consolas" panose="020B0609020204030204" pitchFamily="49" charset="0"/>
              </a:rPr>
              <a:t>()</a:t>
            </a:r>
          </a:p>
        </p:txBody>
      </p:sp>
      <p:sp>
        <p:nvSpPr>
          <p:cNvPr id="9" name="Title 1">
            <a:extLst>
              <a:ext uri="{FF2B5EF4-FFF2-40B4-BE49-F238E27FC236}">
                <a16:creationId xmlns:a16="http://schemas.microsoft.com/office/drawing/2014/main" id="{346D2BB5-A0B3-9FF2-9835-12A21DABEFFA}"/>
              </a:ext>
            </a:extLst>
          </p:cNvPr>
          <p:cNvSpPr>
            <a:spLocks noGrp="1"/>
          </p:cNvSpPr>
          <p:nvPr>
            <p:ph type="title"/>
          </p:nvPr>
        </p:nvSpPr>
        <p:spPr>
          <a:xfrm>
            <a:off x="839788" y="0"/>
            <a:ext cx="10515600" cy="933856"/>
          </a:xfrm>
        </p:spPr>
        <p:txBody>
          <a:bodyPr>
            <a:normAutofit/>
          </a:bodyPr>
          <a:lstStyle/>
          <a:p>
            <a:pPr algn="ctr"/>
            <a:r>
              <a:rPr lang="en-US" b="1" dirty="0"/>
              <a:t>Analogy: Pet Tricks</a:t>
            </a:r>
          </a:p>
        </p:txBody>
      </p:sp>
    </p:spTree>
    <p:extLst>
      <p:ext uri="{BB962C8B-B14F-4D97-AF65-F5344CB8AC3E}">
        <p14:creationId xmlns:p14="http://schemas.microsoft.com/office/powerpoint/2010/main" val="3509614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bg/>
                                          </p:spTgt>
                                        </p:tgtEl>
                                        <p:attrNameLst>
                                          <p:attrName>style.visibility</p:attrName>
                                        </p:attrNameLst>
                                      </p:cBhvr>
                                      <p:to>
                                        <p:strVal val="visible"/>
                                      </p:to>
                                    </p:set>
                                    <p:animEffect transition="in" filter="fade">
                                      <p:cBhvr>
                                        <p:cTn id="13" dur="500"/>
                                        <p:tgtEl>
                                          <p:spTgt spid="4">
                                            <p:bg/>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animEffect transition="in" filter="fade">
                                      <p:cBhvr>
                                        <p:cTn id="18" dur="500"/>
                                        <p:tgtEl>
                                          <p:spTgt spid="4">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4">
                                            <p:txEl>
                                              <p:pRg st="4" end="4"/>
                                            </p:txEl>
                                          </p:spTgt>
                                        </p:tgtEl>
                                        <p:attrNameLst>
                                          <p:attrName>style.visibility</p:attrName>
                                        </p:attrNameLst>
                                      </p:cBhvr>
                                      <p:to>
                                        <p:strVal val="visible"/>
                                      </p:to>
                                    </p:set>
                                    <p:animEffect transition="in" filter="fade">
                                      <p:cBhvr>
                                        <p:cTn id="28" dur="500"/>
                                        <p:tgtEl>
                                          <p:spTgt spid="4">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4">
                                            <p:txEl>
                                              <p:pRg st="5" end="5"/>
                                            </p:txEl>
                                          </p:spTgt>
                                        </p:tgtEl>
                                        <p:attrNameLst>
                                          <p:attrName>style.visibility</p:attrName>
                                        </p:attrNameLst>
                                      </p:cBhvr>
                                      <p:to>
                                        <p:strVal val="visible"/>
                                      </p:to>
                                    </p:set>
                                    <p:animEffect transition="in" filter="fade">
                                      <p:cBhvr>
                                        <p:cTn id="33" dur="500"/>
                                        <p:tgtEl>
                                          <p:spTgt spid="4">
                                            <p:txEl>
                                              <p:pRg st="5" end="5"/>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
                                            <p:bg/>
                                          </p:spTgt>
                                        </p:tgtEl>
                                        <p:attrNameLst>
                                          <p:attrName>style.visibility</p:attrName>
                                        </p:attrNameLst>
                                      </p:cBhvr>
                                      <p:to>
                                        <p:strVal val="visible"/>
                                      </p:to>
                                    </p:set>
                                    <p:animEffect transition="in" filter="fade">
                                      <p:cBhvr>
                                        <p:cTn id="38" dur="500"/>
                                        <p:tgtEl>
                                          <p:spTgt spid="5">
                                            <p:bg/>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5">
                                            <p:txEl>
                                              <p:pRg st="0" end="0"/>
                                            </p:txEl>
                                          </p:spTgt>
                                        </p:tgtEl>
                                        <p:attrNameLst>
                                          <p:attrName>style.visibility</p:attrName>
                                        </p:attrNameLst>
                                      </p:cBhvr>
                                      <p:to>
                                        <p:strVal val="visible"/>
                                      </p:to>
                                    </p:set>
                                    <p:animEffect transition="in" filter="fade">
                                      <p:cBhvr>
                                        <p:cTn id="41" dur="500"/>
                                        <p:tgtEl>
                                          <p:spTgt spid="5">
                                            <p:txEl>
                                              <p:pRg st="0" end="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
                                            <p:bg/>
                                          </p:spTgt>
                                        </p:tgtEl>
                                        <p:attrNameLst>
                                          <p:attrName>style.visibility</p:attrName>
                                        </p:attrNameLst>
                                      </p:cBhvr>
                                      <p:to>
                                        <p:strVal val="visible"/>
                                      </p:to>
                                    </p:set>
                                    <p:animEffect transition="in" filter="fade">
                                      <p:cBhvr>
                                        <p:cTn id="44" dur="500"/>
                                        <p:tgtEl>
                                          <p:spTgt spid="6">
                                            <p:bg/>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6">
                                            <p:txEl>
                                              <p:pRg st="1" end="1"/>
                                            </p:txEl>
                                          </p:spTgt>
                                        </p:tgtEl>
                                        <p:attrNameLst>
                                          <p:attrName>style.visibility</p:attrName>
                                        </p:attrNameLst>
                                      </p:cBhvr>
                                      <p:to>
                                        <p:strVal val="visible"/>
                                      </p:to>
                                    </p:set>
                                    <p:animEffect transition="in" filter="fade">
                                      <p:cBhvr>
                                        <p:cTn id="49" dur="500"/>
                                        <p:tgtEl>
                                          <p:spTgt spid="6">
                                            <p:txEl>
                                              <p:pRg st="1" end="1"/>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6">
                                            <p:txEl>
                                              <p:pRg st="4" end="4"/>
                                            </p:txEl>
                                          </p:spTgt>
                                        </p:tgtEl>
                                        <p:attrNameLst>
                                          <p:attrName>style.visibility</p:attrName>
                                        </p:attrNameLst>
                                      </p:cBhvr>
                                      <p:to>
                                        <p:strVal val="visible"/>
                                      </p:to>
                                    </p:set>
                                    <p:animEffect transition="in" filter="fade">
                                      <p:cBhvr>
                                        <p:cTn id="54" dur="5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build="p" animBg="1"/>
      <p:bldP spid="5" grpId="0" uiExpand="1" build="p" animBg="1"/>
      <p:bldP spid="6" grpId="0" build="p"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alexa intruder alert meme shre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300" y="457200"/>
            <a:ext cx="4457700" cy="5865178"/>
          </a:xfrm>
          <a:prstGeom prst="rect">
            <a:avLst/>
          </a:prstGeom>
          <a:noFill/>
          <a:ln w="28575">
            <a:solidFill>
              <a:schemeClr val="tx1">
                <a:lumMod val="50000"/>
              </a:schemeClr>
            </a:solidFill>
          </a:ln>
          <a:extLst>
            <a:ext uri="{909E8E84-426E-40DD-AFC4-6F175D3DCCD1}">
              <a14:hiddenFill xmlns:a14="http://schemas.microsoft.com/office/drawing/2010/main">
                <a:solidFill>
                  <a:srgbClr val="FFFFFF"/>
                </a:solidFill>
              </a14:hiddenFill>
            </a:ext>
          </a:extLst>
        </p:spPr>
      </p:pic>
      <p:sp>
        <p:nvSpPr>
          <p:cNvPr id="3" name="Rectangle 2"/>
          <p:cNvSpPr/>
          <p:nvPr/>
        </p:nvSpPr>
        <p:spPr bwMode="auto">
          <a:xfrm>
            <a:off x="5410200" y="457200"/>
            <a:ext cx="6515100" cy="685800"/>
          </a:xfrm>
          <a:prstGeom prst="rect">
            <a:avLst/>
          </a:prstGeom>
          <a:solidFill>
            <a:srgbClr val="153953"/>
          </a:solidFill>
          <a:ln w="28575">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3200" b="1" dirty="0">
                <a:gradFill>
                  <a:gsLst>
                    <a:gs pos="0">
                      <a:srgbClr val="FFFFFF"/>
                    </a:gs>
                    <a:gs pos="100000">
                      <a:srgbClr val="FFFFFF"/>
                    </a:gs>
                  </a:gsLst>
                  <a:lin ang="5400000" scaled="0"/>
                </a:gradFill>
                <a:latin typeface="+mj-lt"/>
                <a:ea typeface="Segoe UI" pitchFamily="34" charset="0"/>
                <a:cs typeface="Segoe UI" pitchFamily="34" charset="0"/>
              </a:rPr>
              <a:t>ALEXA CUSTOM ROUTINES</a:t>
            </a:r>
          </a:p>
        </p:txBody>
      </p:sp>
      <p:sp>
        <p:nvSpPr>
          <p:cNvPr id="5" name="TextBox 4"/>
          <p:cNvSpPr txBox="1"/>
          <p:nvPr/>
        </p:nvSpPr>
        <p:spPr>
          <a:xfrm>
            <a:off x="5410200" y="1473393"/>
            <a:ext cx="6515100" cy="2188291"/>
          </a:xfrm>
          <a:prstGeom prst="rect">
            <a:avLst/>
          </a:prstGeom>
          <a:solidFill>
            <a:schemeClr val="bg2"/>
          </a:solidFill>
          <a:ln>
            <a:solidFill>
              <a:schemeClr val="tx2"/>
            </a:solidFill>
          </a:ln>
        </p:spPr>
        <p:txBody>
          <a:bodyPr wrap="square" lIns="182880" tIns="146304" rIns="182880" bIns="146304" rtlCol="0">
            <a:spAutoFit/>
          </a:bodyPr>
          <a:lstStyle/>
          <a:p>
            <a:pPr>
              <a:lnSpc>
                <a:spcPct val="90000"/>
              </a:lnSpc>
              <a:spcAft>
                <a:spcPts val="600"/>
              </a:spcAft>
            </a:pPr>
            <a:r>
              <a:rPr lang="en-US" sz="2400" b="1" dirty="0">
                <a:solidFill>
                  <a:schemeClr val="tx2"/>
                </a:solidFill>
              </a:rPr>
              <a:t>Defining a function</a:t>
            </a:r>
            <a:r>
              <a:rPr lang="en-US" sz="2400" dirty="0">
                <a:solidFill>
                  <a:schemeClr val="tx2"/>
                </a:solidFill>
              </a:rPr>
              <a:t> is like </a:t>
            </a:r>
            <a:r>
              <a:rPr lang="en-US" sz="2400" i="1" dirty="0">
                <a:solidFill>
                  <a:schemeClr val="tx2"/>
                </a:solidFill>
              </a:rPr>
              <a:t>building</a:t>
            </a:r>
            <a:r>
              <a:rPr lang="en-US" sz="2400" dirty="0">
                <a:solidFill>
                  <a:schemeClr val="tx2"/>
                </a:solidFill>
              </a:rPr>
              <a:t> a custom routine for Alexa…</a:t>
            </a:r>
          </a:p>
          <a:p>
            <a:pPr>
              <a:lnSpc>
                <a:spcPct val="90000"/>
              </a:lnSpc>
              <a:spcAft>
                <a:spcPts val="600"/>
              </a:spcAft>
            </a:pPr>
            <a:endParaRPr lang="en-US" sz="2400" b="1" dirty="0">
              <a:solidFill>
                <a:schemeClr val="tx2"/>
              </a:solidFill>
            </a:endParaRPr>
          </a:p>
          <a:p>
            <a:pPr>
              <a:lnSpc>
                <a:spcPct val="90000"/>
              </a:lnSpc>
              <a:spcAft>
                <a:spcPts val="600"/>
              </a:spcAft>
            </a:pPr>
            <a:r>
              <a:rPr lang="en-US" sz="2400" b="1" dirty="0">
                <a:solidFill>
                  <a:srgbClr val="8BB5CB"/>
                </a:solidFill>
              </a:rPr>
              <a:t>WHEN YOU SAY </a:t>
            </a:r>
            <a:r>
              <a:rPr lang="en-US" sz="2400" b="1" dirty="0">
                <a:latin typeface="Consolas" panose="020B0609020204030204" pitchFamily="49" charset="0"/>
              </a:rPr>
              <a:t>&lt;</a:t>
            </a:r>
            <a:r>
              <a:rPr lang="en-US" sz="2400" b="1" dirty="0" err="1">
                <a:latin typeface="Consolas" panose="020B0609020204030204" pitchFamily="49" charset="0"/>
              </a:rPr>
              <a:t>function_name</a:t>
            </a:r>
            <a:r>
              <a:rPr lang="en-US" sz="2400" b="1" dirty="0">
                <a:latin typeface="Consolas" panose="020B0609020204030204" pitchFamily="49" charset="0"/>
              </a:rPr>
              <a:t>&gt;</a:t>
            </a:r>
          </a:p>
          <a:p>
            <a:pPr>
              <a:lnSpc>
                <a:spcPct val="90000"/>
              </a:lnSpc>
              <a:spcAft>
                <a:spcPts val="600"/>
              </a:spcAft>
            </a:pPr>
            <a:r>
              <a:rPr lang="en-US" sz="2400" b="1" dirty="0">
                <a:solidFill>
                  <a:srgbClr val="8BB5CB"/>
                </a:solidFill>
              </a:rPr>
              <a:t>ALEXA WILL </a:t>
            </a:r>
            <a:r>
              <a:rPr lang="en-US" sz="2400" b="1" dirty="0">
                <a:latin typeface="Consolas" panose="020B0609020204030204" pitchFamily="49" charset="0"/>
              </a:rPr>
              <a:t>&lt;</a:t>
            </a:r>
            <a:r>
              <a:rPr lang="en-US" sz="2400" b="1" dirty="0" err="1">
                <a:latin typeface="Consolas" panose="020B0609020204030204" pitchFamily="49" charset="0"/>
              </a:rPr>
              <a:t>function_body</a:t>
            </a:r>
            <a:r>
              <a:rPr lang="en-US" sz="2400" b="1" dirty="0">
                <a:latin typeface="Consolas" panose="020B0609020204030204" pitchFamily="49" charset="0"/>
              </a:rPr>
              <a:t>&gt;</a:t>
            </a:r>
          </a:p>
        </p:txBody>
      </p:sp>
      <p:sp>
        <p:nvSpPr>
          <p:cNvPr id="2" name="TextBox 1">
            <a:extLst>
              <a:ext uri="{FF2B5EF4-FFF2-40B4-BE49-F238E27FC236}">
                <a16:creationId xmlns:a16="http://schemas.microsoft.com/office/drawing/2014/main" id="{F335E8C5-EFC4-3A17-3AFB-3AE2B01EB46F}"/>
              </a:ext>
            </a:extLst>
          </p:cNvPr>
          <p:cNvSpPr txBox="1"/>
          <p:nvPr/>
        </p:nvSpPr>
        <p:spPr>
          <a:xfrm>
            <a:off x="5410200" y="3992077"/>
            <a:ext cx="6515100" cy="2243691"/>
          </a:xfrm>
          <a:prstGeom prst="rect">
            <a:avLst/>
          </a:prstGeom>
          <a:solidFill>
            <a:schemeClr val="bg2"/>
          </a:solidFill>
          <a:ln>
            <a:solidFill>
              <a:schemeClr val="tx2"/>
            </a:solidFill>
          </a:ln>
        </p:spPr>
        <p:txBody>
          <a:bodyPr wrap="square" lIns="182880" tIns="146304" rIns="182880" bIns="146304" rtlCol="0">
            <a:spAutoFit/>
          </a:bodyPr>
          <a:lstStyle/>
          <a:p>
            <a:pPr>
              <a:lnSpc>
                <a:spcPct val="90000"/>
              </a:lnSpc>
              <a:spcAft>
                <a:spcPts val="600"/>
              </a:spcAft>
            </a:pPr>
            <a:r>
              <a:rPr lang="en-US" sz="2400" b="1" dirty="0">
                <a:solidFill>
                  <a:schemeClr val="tx2"/>
                </a:solidFill>
              </a:rPr>
              <a:t>Calling a function</a:t>
            </a:r>
            <a:r>
              <a:rPr lang="en-US" sz="2400" dirty="0">
                <a:solidFill>
                  <a:schemeClr val="tx2"/>
                </a:solidFill>
              </a:rPr>
              <a:t> is like </a:t>
            </a:r>
            <a:r>
              <a:rPr lang="en-US" sz="2400" i="1" dirty="0">
                <a:solidFill>
                  <a:schemeClr val="tx2"/>
                </a:solidFill>
              </a:rPr>
              <a:t>invoking</a:t>
            </a:r>
            <a:r>
              <a:rPr lang="en-US" sz="2400" dirty="0">
                <a:solidFill>
                  <a:schemeClr val="tx2"/>
                </a:solidFill>
              </a:rPr>
              <a:t> a custom routine for Alexa…</a:t>
            </a:r>
            <a:endParaRPr lang="en-US" sz="2800" dirty="0">
              <a:solidFill>
                <a:schemeClr val="tx2"/>
              </a:solidFill>
            </a:endParaRPr>
          </a:p>
          <a:p>
            <a:pPr>
              <a:lnSpc>
                <a:spcPct val="90000"/>
              </a:lnSpc>
              <a:spcAft>
                <a:spcPts val="600"/>
              </a:spcAft>
            </a:pPr>
            <a:endParaRPr lang="en-US" sz="2800" dirty="0">
              <a:solidFill>
                <a:schemeClr val="tx2"/>
              </a:solidFill>
            </a:endParaRPr>
          </a:p>
          <a:p>
            <a:pPr>
              <a:lnSpc>
                <a:spcPct val="90000"/>
              </a:lnSpc>
              <a:spcAft>
                <a:spcPts val="600"/>
              </a:spcAft>
            </a:pPr>
            <a:r>
              <a:rPr lang="en-US" sz="2400" dirty="0">
                <a:solidFill>
                  <a:schemeClr val="tx2"/>
                </a:solidFill>
              </a:rPr>
              <a:t>User says “</a:t>
            </a:r>
            <a:r>
              <a:rPr lang="en-US" sz="2400" b="1" dirty="0">
                <a:latin typeface="Consolas" panose="020B0609020204030204" pitchFamily="49" charset="0"/>
              </a:rPr>
              <a:t>&lt;</a:t>
            </a:r>
            <a:r>
              <a:rPr lang="en-US" sz="2400" b="1" dirty="0" err="1">
                <a:latin typeface="Consolas" panose="020B0609020204030204" pitchFamily="49" charset="0"/>
              </a:rPr>
              <a:t>function_name</a:t>
            </a:r>
            <a:r>
              <a:rPr lang="en-US" sz="2400" b="1" dirty="0">
                <a:latin typeface="Consolas" panose="020B0609020204030204" pitchFamily="49" charset="0"/>
              </a:rPr>
              <a:t>&gt;</a:t>
            </a:r>
            <a:r>
              <a:rPr lang="en-US" sz="2400" dirty="0">
                <a:solidFill>
                  <a:schemeClr val="tx2"/>
                </a:solidFill>
              </a:rPr>
              <a:t>”</a:t>
            </a:r>
          </a:p>
          <a:p>
            <a:pPr>
              <a:lnSpc>
                <a:spcPct val="90000"/>
              </a:lnSpc>
              <a:spcAft>
                <a:spcPts val="600"/>
              </a:spcAft>
            </a:pPr>
            <a:r>
              <a:rPr lang="en-US" sz="2400" dirty="0">
                <a:solidFill>
                  <a:schemeClr val="tx2"/>
                </a:solidFill>
              </a:rPr>
              <a:t>    → Execute </a:t>
            </a:r>
            <a:r>
              <a:rPr lang="en-US" sz="2400" b="1" dirty="0">
                <a:latin typeface="Consolas" panose="020B0609020204030204" pitchFamily="49" charset="0"/>
              </a:rPr>
              <a:t>&lt;</a:t>
            </a:r>
            <a:r>
              <a:rPr lang="en-US" sz="2400" b="1" dirty="0" err="1">
                <a:latin typeface="Consolas" panose="020B0609020204030204" pitchFamily="49" charset="0"/>
              </a:rPr>
              <a:t>function_body</a:t>
            </a:r>
            <a:r>
              <a:rPr lang="en-US" sz="2400" b="1" dirty="0">
                <a:latin typeface="Consolas" panose="020B0609020204030204" pitchFamily="49" charset="0"/>
              </a:rPr>
              <a:t>&gt; </a:t>
            </a:r>
          </a:p>
        </p:txBody>
      </p:sp>
      <p:sp>
        <p:nvSpPr>
          <p:cNvPr id="4" name="Rectangle 3">
            <a:extLst>
              <a:ext uri="{FF2B5EF4-FFF2-40B4-BE49-F238E27FC236}">
                <a16:creationId xmlns:a16="http://schemas.microsoft.com/office/drawing/2014/main" id="{0C734058-217A-5A64-F416-3960BFB29BBF}"/>
              </a:ext>
            </a:extLst>
          </p:cNvPr>
          <p:cNvSpPr/>
          <p:nvPr/>
        </p:nvSpPr>
        <p:spPr>
          <a:xfrm>
            <a:off x="578498" y="550506"/>
            <a:ext cx="4273420" cy="1101012"/>
          </a:xfrm>
          <a:prstGeom prst="rect">
            <a:avLst/>
          </a:prstGeom>
          <a:noFill/>
          <a:ln w="38100">
            <a:solidFill>
              <a:srgbClr val="8BB5C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3E59335-D8D0-3E43-E134-96A8D613FF87}"/>
              </a:ext>
            </a:extLst>
          </p:cNvPr>
          <p:cNvSpPr/>
          <p:nvPr/>
        </p:nvSpPr>
        <p:spPr>
          <a:xfrm>
            <a:off x="578498" y="1878562"/>
            <a:ext cx="4273420" cy="4357205"/>
          </a:xfrm>
          <a:prstGeom prst="rect">
            <a:avLst/>
          </a:prstGeom>
          <a:noFill/>
          <a:ln w="38100">
            <a:solidFill>
              <a:srgbClr val="8BB5C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2288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fade">
                                      <p:cBhvr>
                                        <p:cTn id="15" dur="500"/>
                                        <p:tgtEl>
                                          <p:spTgt spid="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2" end="2"/>
                                            </p:txEl>
                                          </p:spTgt>
                                        </p:tgtEl>
                                        <p:attrNameLst>
                                          <p:attrName>style.visibility</p:attrName>
                                        </p:attrNameLst>
                                      </p:cBhvr>
                                      <p:to>
                                        <p:strVal val="visible"/>
                                      </p:to>
                                    </p:set>
                                    <p:animEffect transition="in" filter="fade">
                                      <p:cBhvr>
                                        <p:cTn id="20" dur="500"/>
                                        <p:tgtEl>
                                          <p:spTgt spid="5">
                                            <p:txEl>
                                              <p:pRg st="2" end="2"/>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xEl>
                                              <p:pRg st="3" end="3"/>
                                            </p:txEl>
                                          </p:spTgt>
                                        </p:tgtEl>
                                        <p:attrNameLst>
                                          <p:attrName>style.visibility</p:attrName>
                                        </p:attrNameLst>
                                      </p:cBhvr>
                                      <p:to>
                                        <p:strVal val="visible"/>
                                      </p:to>
                                    </p:set>
                                    <p:animEffect transition="in" filter="fade">
                                      <p:cBhvr>
                                        <p:cTn id="28" dur="500"/>
                                        <p:tgtEl>
                                          <p:spTgt spid="5">
                                            <p:txEl>
                                              <p:pRg st="3" end="3"/>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
                                        </p:tgtEl>
                                        <p:attrNameLst>
                                          <p:attrName>style.visibility</p:attrName>
                                        </p:attrNameLst>
                                      </p:cBhvr>
                                      <p:to>
                                        <p:strVal val="visible"/>
                                      </p:to>
                                    </p:set>
                                    <p:animEffect transition="in" filter="fade">
                                      <p:cBhvr>
                                        <p:cTn id="36" dur="500"/>
                                        <p:tgtEl>
                                          <p:spTgt spid="2"/>
                                        </p:tgtEl>
                                      </p:cBhvr>
                                    </p:animEffect>
                                  </p:childTnLst>
                                </p:cTn>
                              </p:par>
                              <p:par>
                                <p:cTn id="37" presetID="10" presetClass="entr" presetSubtype="0" fill="hold" nodeType="withEffect">
                                  <p:stCondLst>
                                    <p:cond delay="0"/>
                                  </p:stCondLst>
                                  <p:childTnLst>
                                    <p:set>
                                      <p:cBhvr>
                                        <p:cTn id="38" dur="1" fill="hold">
                                          <p:stCondLst>
                                            <p:cond delay="0"/>
                                          </p:stCondLst>
                                        </p:cTn>
                                        <p:tgtEl>
                                          <p:spTgt spid="2">
                                            <p:txEl>
                                              <p:pRg st="0" end="0"/>
                                            </p:txEl>
                                          </p:spTgt>
                                        </p:tgtEl>
                                        <p:attrNameLst>
                                          <p:attrName>style.visibility</p:attrName>
                                        </p:attrNameLst>
                                      </p:cBhvr>
                                      <p:to>
                                        <p:strVal val="visible"/>
                                      </p:to>
                                    </p:set>
                                    <p:animEffect transition="in" filter="fade">
                                      <p:cBhvr>
                                        <p:cTn id="39" dur="500"/>
                                        <p:tgtEl>
                                          <p:spTgt spid="2">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
                                            <p:txEl>
                                              <p:pRg st="2" end="2"/>
                                            </p:txEl>
                                          </p:spTgt>
                                        </p:tgtEl>
                                        <p:attrNameLst>
                                          <p:attrName>style.visibility</p:attrName>
                                        </p:attrNameLst>
                                      </p:cBhvr>
                                      <p:to>
                                        <p:strVal val="visible"/>
                                      </p:to>
                                    </p:set>
                                    <p:animEffect transition="in" filter="fade">
                                      <p:cBhvr>
                                        <p:cTn id="44" dur="500"/>
                                        <p:tgtEl>
                                          <p:spTgt spid="2">
                                            <p:txEl>
                                              <p:pRg st="2" end="2"/>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2">
                                            <p:txEl>
                                              <p:pRg st="3" end="3"/>
                                            </p:txEl>
                                          </p:spTgt>
                                        </p:tgtEl>
                                        <p:attrNameLst>
                                          <p:attrName>style.visibility</p:attrName>
                                        </p:attrNameLst>
                                      </p:cBhvr>
                                      <p:to>
                                        <p:strVal val="visible"/>
                                      </p:to>
                                    </p:set>
                                    <p:animEffect transition="in" filter="fade">
                                      <p:cBhvr>
                                        <p:cTn id="47"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2" grpId="0" animBg="1"/>
      <p:bldP spid="4" grpId="0" animBg="1"/>
      <p:bldP spid="7" grpId="0" animBg="1"/>
    </p:bldLst>
  </p:timing>
</p:sld>
</file>

<file path=ppt/theme/theme1.xml><?xml version="1.0" encoding="utf-8"?>
<a:theme xmlns:a="http://schemas.openxmlformats.org/drawingml/2006/main" name="Office Theme">
  <a:themeElements>
    <a:clrScheme name="Python">
      <a:dk1>
        <a:srgbClr val="77FF77"/>
      </a:dk1>
      <a:lt1>
        <a:srgbClr val="000044"/>
      </a:lt1>
      <a:dk2>
        <a:srgbClr val="FFFFFF"/>
      </a:dk2>
      <a:lt2>
        <a:srgbClr val="000000"/>
      </a:lt2>
      <a:accent1>
        <a:srgbClr val="FFFFDD"/>
      </a:accent1>
      <a:accent2>
        <a:srgbClr val="FFDD00"/>
      </a:accent2>
      <a:accent3>
        <a:srgbClr val="DDFFFF"/>
      </a:accent3>
      <a:accent4>
        <a:srgbClr val="FFDDFF"/>
      </a:accent4>
      <a:accent5>
        <a:srgbClr val="00DDFF"/>
      </a:accent5>
      <a:accent6>
        <a:srgbClr val="DD00FF"/>
      </a:accent6>
      <a:hlink>
        <a:srgbClr val="FFFF77"/>
      </a:hlink>
      <a:folHlink>
        <a:srgbClr val="FFFFDD"/>
      </a:folHlink>
    </a:clrScheme>
    <a:fontScheme name="Python">
      <a:majorFont>
        <a:latin typeface="Space Mono"/>
        <a:ea typeface=""/>
        <a:cs typeface=""/>
      </a:majorFont>
      <a:minorFont>
        <a:latin typeface="Inte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837</TotalTime>
  <Words>578</Words>
  <Application>Microsoft Office PowerPoint</Application>
  <PresentationFormat>Widescreen</PresentationFormat>
  <Paragraphs>97</Paragraphs>
  <Slides>12</Slides>
  <Notes>2</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Consolas</vt:lpstr>
      <vt:lpstr>Courier New</vt:lpstr>
      <vt:lpstr>Inter</vt:lpstr>
      <vt:lpstr>Space Mono</vt:lpstr>
      <vt:lpstr>Office Theme</vt:lpstr>
      <vt:lpstr>Functions</vt:lpstr>
      <vt:lpstr>What is a Function in Python?</vt:lpstr>
      <vt:lpstr>📞 Calling Functions</vt:lpstr>
      <vt:lpstr>✍ Defining Functions</vt:lpstr>
      <vt:lpstr>✍ Defining Functions: Body</vt:lpstr>
      <vt:lpstr>A Complete Example</vt:lpstr>
      <vt:lpstr>Analogy: Pet Tricks</vt:lpstr>
      <vt:lpstr>Analogy: Pet Tricks</vt:lpstr>
      <vt:lpstr>PowerPoint Presentation</vt:lpstr>
      <vt:lpstr>Aside: Multiple Python Files</vt:lpstr>
      <vt:lpstr>PowerPoint Presentation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 Python</dc:title>
  <dc:creator>Joseph Maxwell</dc:creator>
  <cp:lastModifiedBy>Joseph Maxwell</cp:lastModifiedBy>
  <cp:revision>9</cp:revision>
  <dcterms:created xsi:type="dcterms:W3CDTF">2023-09-06T12:41:06Z</dcterms:created>
  <dcterms:modified xsi:type="dcterms:W3CDTF">2024-02-13T20:20:12Z</dcterms:modified>
</cp:coreProperties>
</file>

<file path=docProps/thumbnail.jpeg>
</file>